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37"/>
  </p:notesMasterIdLst>
  <p:sldIdLst>
    <p:sldId id="256" r:id="rId2"/>
    <p:sldId id="262" r:id="rId3"/>
    <p:sldId id="263" r:id="rId4"/>
    <p:sldId id="257" r:id="rId5"/>
    <p:sldId id="299" r:id="rId6"/>
    <p:sldId id="258" r:id="rId7"/>
    <p:sldId id="259" r:id="rId8"/>
    <p:sldId id="300" r:id="rId9"/>
    <p:sldId id="260" r:id="rId10"/>
    <p:sldId id="261" r:id="rId11"/>
    <p:sldId id="294" r:id="rId12"/>
    <p:sldId id="265" r:id="rId13"/>
    <p:sldId id="266" r:id="rId14"/>
    <p:sldId id="267" r:id="rId15"/>
    <p:sldId id="268" r:id="rId16"/>
    <p:sldId id="277" r:id="rId17"/>
    <p:sldId id="295" r:id="rId18"/>
    <p:sldId id="296" r:id="rId19"/>
    <p:sldId id="279" r:id="rId20"/>
    <p:sldId id="276" r:id="rId21"/>
    <p:sldId id="280" r:id="rId22"/>
    <p:sldId id="297" r:id="rId23"/>
    <p:sldId id="281" r:id="rId24"/>
    <p:sldId id="282" r:id="rId25"/>
    <p:sldId id="283" r:id="rId26"/>
    <p:sldId id="298" r:id="rId27"/>
    <p:sldId id="284" r:id="rId28"/>
    <p:sldId id="285" r:id="rId29"/>
    <p:sldId id="286" r:id="rId30"/>
    <p:sldId id="287" r:id="rId31"/>
    <p:sldId id="288" r:id="rId32"/>
    <p:sldId id="289" r:id="rId33"/>
    <p:sldId id="290" r:id="rId34"/>
    <p:sldId id="291" r:id="rId35"/>
    <p:sldId id="292" r:id="rId3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1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D6FD20-9633-4FA5-96E7-5EE2EE705807}" type="datetimeFigureOut">
              <a:rPr lang="en-US" smtClean="0"/>
              <a:pPr/>
              <a:t>3/12/2019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7E0BD2-84D8-449A-978F-D6D2B26EEE4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AE668E19-20FE-4695-B5D7-353726A352EE}" type="slidenum">
              <a:rPr lang="en-US" altLang="en-US" smtClean="0"/>
              <a:pPr/>
              <a:t>20</a:t>
            </a:fld>
            <a:endParaRPr lang="en-US" altLang="en-US" smtClean="0"/>
          </a:p>
        </p:txBody>
      </p:sp>
      <p:sp>
        <p:nvSpPr>
          <p:cNvPr id="28675" name="Rectangle 2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 lIns="90487" tIns="44450" rIns="90487" bIns="44450"/>
          <a:lstStyle/>
          <a:p>
            <a:endParaRPr lang="en-US" altLang="en-US" smtClean="0"/>
          </a:p>
        </p:txBody>
      </p:sp>
      <p:sp>
        <p:nvSpPr>
          <p:cNvPr id="28676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ln w="12700" cap="flat">
            <a:solidFill>
              <a:schemeClr val="tx1"/>
            </a:solidFill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272F5-9B02-4FF2-9201-AD528C610A48}" type="datetimeFigureOut">
              <a:rPr lang="en-US" smtClean="0"/>
              <a:pPr/>
              <a:t>3/12/2019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EE2BEB71-3923-41B5-9AE4-4A16697F54F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272F5-9B02-4FF2-9201-AD528C610A48}" type="datetimeFigureOut">
              <a:rPr lang="en-US" smtClean="0"/>
              <a:pPr/>
              <a:t>3/12/2019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BEB71-3923-41B5-9AE4-4A16697F54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272F5-9B02-4FF2-9201-AD528C610A48}" type="datetimeFigureOut">
              <a:rPr lang="en-US" smtClean="0"/>
              <a:pPr/>
              <a:t>3/12/2019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BEB71-3923-41B5-9AE4-4A16697F54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272F5-9B02-4FF2-9201-AD528C610A48}" type="datetimeFigureOut">
              <a:rPr lang="en-US" smtClean="0"/>
              <a:pPr/>
              <a:t>3/12/2019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BEB71-3923-41B5-9AE4-4A16697F54F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272F5-9B02-4FF2-9201-AD528C610A48}" type="datetimeFigureOut">
              <a:rPr lang="en-US" smtClean="0"/>
              <a:pPr/>
              <a:t>3/12/2019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EE2BEB71-3923-41B5-9AE4-4A16697F54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272F5-9B02-4FF2-9201-AD528C610A48}" type="datetimeFigureOut">
              <a:rPr lang="en-US" smtClean="0"/>
              <a:pPr/>
              <a:t>3/12/2019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BEB71-3923-41B5-9AE4-4A16697F54F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272F5-9B02-4FF2-9201-AD528C610A48}" type="datetimeFigureOut">
              <a:rPr lang="en-US" smtClean="0"/>
              <a:pPr/>
              <a:t>3/12/2019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BEB71-3923-41B5-9AE4-4A16697F54F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272F5-9B02-4FF2-9201-AD528C610A48}" type="datetimeFigureOut">
              <a:rPr lang="en-US" smtClean="0"/>
              <a:pPr/>
              <a:t>3/12/2019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BEB71-3923-41B5-9AE4-4A16697F54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272F5-9B02-4FF2-9201-AD528C610A48}" type="datetimeFigureOut">
              <a:rPr lang="en-US" smtClean="0"/>
              <a:pPr/>
              <a:t>3/12/2019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BEB71-3923-41B5-9AE4-4A16697F54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272F5-9B02-4FF2-9201-AD528C610A48}" type="datetimeFigureOut">
              <a:rPr lang="en-US" smtClean="0"/>
              <a:pPr/>
              <a:t>3/12/2019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BEB71-3923-41B5-9AE4-4A16697F54F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272F5-9B02-4FF2-9201-AD528C610A48}" type="datetimeFigureOut">
              <a:rPr lang="en-US" smtClean="0"/>
              <a:pPr/>
              <a:t>3/12/2019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EE2BEB71-3923-41B5-9AE4-4A16697F54F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879272F5-9B02-4FF2-9201-AD528C610A48}" type="datetimeFigureOut">
              <a:rPr lang="en-US" smtClean="0"/>
              <a:pPr/>
              <a:t>3/12/2019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EE2BEB71-3923-41B5-9AE4-4A16697F54F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1.bin"/><Relationship Id="rId4" Type="http://schemas.openxmlformats.org/officeDocument/2006/relationships/notesSlide" Target="../notesSlides/notesSlide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Educational statistics 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Median = 19.5 + [ </a:t>
            </a:r>
            <a:r>
              <a:rPr lang="en-US" u="sng" dirty="0" smtClean="0"/>
              <a:t>50/2 </a:t>
            </a:r>
            <a:r>
              <a:rPr lang="en-US" u="sng" smtClean="0"/>
              <a:t>– 21 </a:t>
            </a:r>
            <a:r>
              <a:rPr lang="en-US" smtClean="0"/>
              <a:t>]   </a:t>
            </a:r>
            <a:r>
              <a:rPr lang="en-US" dirty="0" smtClean="0"/>
              <a:t>x  5						    8</a:t>
            </a:r>
          </a:p>
          <a:p>
            <a:r>
              <a:rPr lang="en-US" dirty="0"/>
              <a:t> </a:t>
            </a:r>
            <a:r>
              <a:rPr lang="en-US" dirty="0" smtClean="0"/>
              <a:t>              = 19.5 + [ </a:t>
            </a:r>
            <a:r>
              <a:rPr lang="en-US" u="sng" dirty="0" smtClean="0"/>
              <a:t>25 – 21</a:t>
            </a:r>
            <a:r>
              <a:rPr lang="en-US" dirty="0" smtClean="0"/>
              <a:t> ]   x  5 						  8</a:t>
            </a:r>
            <a:endParaRPr lang="en-US" dirty="0"/>
          </a:p>
          <a:p>
            <a:r>
              <a:rPr lang="en-US" dirty="0" smtClean="0"/>
              <a:t>               = 19.5 +  </a:t>
            </a:r>
            <a:r>
              <a:rPr lang="en-US" u="sng" dirty="0" smtClean="0"/>
              <a:t>4 </a:t>
            </a:r>
            <a:r>
              <a:rPr lang="en-US" dirty="0" smtClean="0"/>
              <a:t> x  5 							     8		</a:t>
            </a:r>
          </a:p>
          <a:p>
            <a:r>
              <a:rPr lang="en-US" dirty="0"/>
              <a:t> </a:t>
            </a:r>
            <a:r>
              <a:rPr lang="en-US" dirty="0" smtClean="0"/>
              <a:t>              = 19.5 + 2.5</a:t>
            </a:r>
          </a:p>
          <a:p>
            <a:r>
              <a:rPr lang="en-US" dirty="0"/>
              <a:t> </a:t>
            </a:r>
            <a:r>
              <a:rPr lang="en-US" dirty="0" smtClean="0"/>
              <a:t>              = 22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99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>
                <a:solidFill>
                  <a:schemeClr val="folHlink"/>
                </a:solidFill>
                <a:latin typeface="Andy" pitchFamily="66" charset="0"/>
              </a:rPr>
              <a:t>Mode</a:t>
            </a:r>
          </a:p>
        </p:txBody>
      </p:sp>
      <p:sp>
        <p:nvSpPr>
          <p:cNvPr id="509955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>
                <a:latin typeface="Andy" pitchFamily="66" charset="0"/>
              </a:rPr>
              <a:t>The Mode refers to the number that occurs the </a:t>
            </a:r>
            <a:r>
              <a:rPr lang="en-US">
                <a:solidFill>
                  <a:srgbClr val="FF0000"/>
                </a:solidFill>
                <a:latin typeface="Andy" pitchFamily="66" charset="0"/>
              </a:rPr>
              <a:t>most frequently</a:t>
            </a:r>
            <a:r>
              <a:rPr lang="en-US">
                <a:latin typeface="Andy" pitchFamily="66" charset="0"/>
              </a:rPr>
              <a:t>.</a:t>
            </a:r>
          </a:p>
          <a:p>
            <a:r>
              <a:rPr lang="en-US">
                <a:latin typeface="Andy" pitchFamily="66" charset="0"/>
              </a:rPr>
              <a:t>It’s easy to remember… the first two numbers are the same!  </a:t>
            </a:r>
            <a:r>
              <a:rPr lang="en-US">
                <a:solidFill>
                  <a:srgbClr val="FF0000"/>
                </a:solidFill>
                <a:latin typeface="Andy" pitchFamily="66" charset="0"/>
              </a:rPr>
              <a:t>MO</a:t>
            </a:r>
            <a:r>
              <a:rPr lang="en-US">
                <a:latin typeface="Andy" pitchFamily="66" charset="0"/>
              </a:rPr>
              <a:t>de and </a:t>
            </a:r>
            <a:r>
              <a:rPr lang="en-US">
                <a:solidFill>
                  <a:srgbClr val="FF0000"/>
                </a:solidFill>
                <a:latin typeface="Andy" pitchFamily="66" charset="0"/>
              </a:rPr>
              <a:t>MO</a:t>
            </a:r>
            <a:r>
              <a:rPr lang="en-US">
                <a:latin typeface="Andy" pitchFamily="66" charset="0"/>
              </a:rPr>
              <a:t>st Frequently!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Calculation of mode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Mode  =  3 Median -  2 Mean</a:t>
            </a:r>
          </a:p>
          <a:p>
            <a:r>
              <a:rPr lang="en-US" dirty="0" smtClean="0"/>
              <a:t> from the distribution given above :</a:t>
            </a:r>
          </a:p>
          <a:p>
            <a:r>
              <a:rPr lang="en-US" dirty="0" smtClean="0"/>
              <a:t>Median = 22 and Mean = 22.40</a:t>
            </a:r>
          </a:p>
          <a:p>
            <a:r>
              <a:rPr lang="en-US" dirty="0" smtClean="0"/>
              <a:t>Substituting the values given above</a:t>
            </a:r>
          </a:p>
          <a:p>
            <a:r>
              <a:rPr lang="en-US" dirty="0" smtClean="0"/>
              <a:t>Mode  =  3 x 22 – 2 x 22.40</a:t>
            </a:r>
          </a:p>
          <a:p>
            <a:r>
              <a:rPr lang="en-US" dirty="0" smtClean="0"/>
              <a:t>             =  21.2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Calculation of Mode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914400" y="1447800"/>
          <a:ext cx="7772400" cy="457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43100"/>
                <a:gridCol w="1727200"/>
                <a:gridCol w="1871133"/>
                <a:gridCol w="223096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Class Interval (CI)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marL="86360" marR="863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Exact limits 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marL="86360" marR="863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Frequency</a:t>
                      </a:r>
                    </a:p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(f)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marL="86360" marR="86360"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marL="86360" marR="86360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45-49</a:t>
                      </a:r>
                      <a:endParaRPr lang="en-US" dirty="0"/>
                    </a:p>
                  </a:txBody>
                  <a:tcPr marL="86360" marR="863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44.5-49.5</a:t>
                      </a:r>
                      <a:endParaRPr lang="en-US" dirty="0"/>
                    </a:p>
                  </a:txBody>
                  <a:tcPr marL="86360" marR="863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 marL="86360" marR="86360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marL="86360" marR="86360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40-44</a:t>
                      </a:r>
                      <a:endParaRPr lang="en-US" dirty="0"/>
                    </a:p>
                  </a:txBody>
                  <a:tcPr marL="86360" marR="863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39.5-44.5</a:t>
                      </a:r>
                      <a:endParaRPr lang="en-US" dirty="0"/>
                    </a:p>
                  </a:txBody>
                  <a:tcPr marL="86360" marR="863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 marL="86360" marR="86360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marL="86360" marR="86360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35-39</a:t>
                      </a:r>
                      <a:endParaRPr lang="en-US" dirty="0"/>
                    </a:p>
                  </a:txBody>
                  <a:tcPr marL="86360" marR="863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34.5-39.9</a:t>
                      </a:r>
                      <a:endParaRPr lang="en-US" dirty="0"/>
                    </a:p>
                  </a:txBody>
                  <a:tcPr marL="86360" marR="863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 marL="86360" marR="86360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marL="86360" marR="86360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30-34</a:t>
                      </a:r>
                      <a:endParaRPr lang="en-US" dirty="0"/>
                    </a:p>
                  </a:txBody>
                  <a:tcPr marL="86360" marR="863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29.5-34.5</a:t>
                      </a:r>
                      <a:endParaRPr lang="en-US" dirty="0"/>
                    </a:p>
                  </a:txBody>
                  <a:tcPr marL="86360" marR="863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 marL="86360" marR="86360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marL="86360" marR="86360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25-29</a:t>
                      </a:r>
                      <a:endParaRPr lang="en-US" b="1" dirty="0"/>
                    </a:p>
                  </a:txBody>
                  <a:tcPr marL="86360" marR="863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24.5-29.5</a:t>
                      </a:r>
                      <a:endParaRPr lang="en-US" b="1" dirty="0"/>
                    </a:p>
                  </a:txBody>
                  <a:tcPr marL="86360" marR="863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8</a:t>
                      </a:r>
                      <a:endParaRPr lang="en-US" b="1" dirty="0"/>
                    </a:p>
                  </a:txBody>
                  <a:tcPr marL="86360" marR="86360"/>
                </a:tc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 marL="86360" marR="86360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20-24</a:t>
                      </a:r>
                      <a:endParaRPr lang="en-US" dirty="0"/>
                    </a:p>
                  </a:txBody>
                  <a:tcPr marL="86360" marR="863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19.5-24.5</a:t>
                      </a:r>
                      <a:endParaRPr lang="en-US" dirty="0"/>
                    </a:p>
                  </a:txBody>
                  <a:tcPr marL="86360" marR="863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 marL="86360" marR="86360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marL="86360" marR="86360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15-19</a:t>
                      </a:r>
                      <a:endParaRPr lang="en-US" dirty="0"/>
                    </a:p>
                  </a:txBody>
                  <a:tcPr marL="86360" marR="863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14.5-19.5</a:t>
                      </a:r>
                      <a:endParaRPr lang="en-US" dirty="0"/>
                    </a:p>
                  </a:txBody>
                  <a:tcPr marL="86360" marR="863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 marL="86360" marR="86360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marL="86360" marR="86360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10-14</a:t>
                      </a:r>
                      <a:endParaRPr lang="en-US" dirty="0"/>
                    </a:p>
                  </a:txBody>
                  <a:tcPr marL="86360" marR="863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9.5-14.5</a:t>
                      </a:r>
                      <a:endParaRPr lang="en-US" dirty="0"/>
                    </a:p>
                  </a:txBody>
                  <a:tcPr marL="86360" marR="863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 marL="86360" marR="86360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marL="86360" marR="86360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5-9</a:t>
                      </a:r>
                      <a:endParaRPr lang="en-US" dirty="0"/>
                    </a:p>
                  </a:txBody>
                  <a:tcPr marL="86360" marR="863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4.5-9.5</a:t>
                      </a:r>
                      <a:endParaRPr lang="en-US" dirty="0"/>
                    </a:p>
                  </a:txBody>
                  <a:tcPr marL="86360" marR="863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</a:t>
                      </a:r>
                      <a:endParaRPr lang="en-US" dirty="0"/>
                    </a:p>
                  </a:txBody>
                  <a:tcPr marL="86360" marR="86360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marL="86360" marR="86360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marL="86360" marR="86360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marL="86360" marR="863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N=50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 marL="86360" marR="86360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marL="86360" marR="86360"/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Mode = L  +   </a:t>
            </a:r>
            <a:r>
              <a:rPr lang="en-US" u="sng" dirty="0" smtClean="0"/>
              <a:t>    f – </a:t>
            </a:r>
            <a:r>
              <a:rPr lang="en-US" u="sng" dirty="0" err="1" smtClean="0"/>
              <a:t>fb</a:t>
            </a:r>
            <a:r>
              <a:rPr lang="en-US" u="sng" dirty="0" smtClean="0"/>
              <a:t>       </a:t>
            </a:r>
            <a:r>
              <a:rPr lang="en-US" dirty="0" smtClean="0"/>
              <a:t>    x  </a:t>
            </a:r>
            <a:r>
              <a:rPr lang="en-US" dirty="0" err="1" smtClean="0"/>
              <a:t>i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                          (f-</a:t>
            </a:r>
            <a:r>
              <a:rPr lang="en-US" dirty="0" err="1" smtClean="0"/>
              <a:t>fb</a:t>
            </a:r>
            <a:r>
              <a:rPr lang="en-US" dirty="0" smtClean="0"/>
              <a:t>) + (f-</a:t>
            </a:r>
            <a:r>
              <a:rPr lang="en-US" dirty="0" err="1" smtClean="0"/>
              <a:t>fa</a:t>
            </a:r>
            <a:r>
              <a:rPr lang="en-US" dirty="0" smtClean="0"/>
              <a:t>)</a:t>
            </a:r>
          </a:p>
          <a:p>
            <a:pPr>
              <a:buNone/>
            </a:pPr>
            <a:r>
              <a:rPr lang="en-US" dirty="0" smtClean="0"/>
              <a:t>L= exact lower limit of modal class interval</a:t>
            </a:r>
          </a:p>
          <a:p>
            <a:pPr>
              <a:buNone/>
            </a:pPr>
            <a:r>
              <a:rPr lang="en-US" dirty="0" smtClean="0"/>
              <a:t>f= frequency of the modal class interval</a:t>
            </a:r>
          </a:p>
          <a:p>
            <a:pPr>
              <a:buNone/>
            </a:pPr>
            <a:r>
              <a:rPr lang="en-US" dirty="0" err="1" smtClean="0"/>
              <a:t>fb</a:t>
            </a:r>
            <a:r>
              <a:rPr lang="en-US" dirty="0" smtClean="0"/>
              <a:t>= frequency below the modal class interval</a:t>
            </a:r>
          </a:p>
          <a:p>
            <a:pPr>
              <a:buNone/>
            </a:pPr>
            <a:r>
              <a:rPr lang="en-US" dirty="0" err="1" smtClean="0"/>
              <a:t>fa</a:t>
            </a:r>
            <a:r>
              <a:rPr lang="en-US" dirty="0" smtClean="0"/>
              <a:t>= frequency above the modal class interval</a:t>
            </a:r>
          </a:p>
          <a:p>
            <a:pPr>
              <a:buNone/>
            </a:pPr>
            <a:r>
              <a:rPr lang="en-US" dirty="0" err="1" smtClean="0"/>
              <a:t>i</a:t>
            </a:r>
            <a:r>
              <a:rPr lang="en-US" dirty="0" smtClean="0"/>
              <a:t>= size of the class interval</a:t>
            </a:r>
          </a:p>
          <a:p>
            <a:r>
              <a:rPr lang="en-US" dirty="0" smtClean="0"/>
              <a:t>L =  25, f = 8, </a:t>
            </a:r>
            <a:r>
              <a:rPr lang="en-US" dirty="0" err="1" smtClean="0"/>
              <a:t>fb</a:t>
            </a:r>
            <a:r>
              <a:rPr lang="en-US" dirty="0" smtClean="0"/>
              <a:t>= 8, </a:t>
            </a:r>
            <a:r>
              <a:rPr lang="en-US" dirty="0" err="1" smtClean="0"/>
              <a:t>i</a:t>
            </a:r>
            <a:r>
              <a:rPr lang="en-US" dirty="0" smtClean="0"/>
              <a:t> = 5, </a:t>
            </a:r>
            <a:r>
              <a:rPr lang="en-US" dirty="0" err="1" smtClean="0"/>
              <a:t>fa</a:t>
            </a:r>
            <a:r>
              <a:rPr lang="en-US" dirty="0" smtClean="0"/>
              <a:t> = 6</a:t>
            </a:r>
          </a:p>
          <a:p>
            <a:r>
              <a:rPr lang="en-US" dirty="0" smtClean="0"/>
              <a:t>Mode = 24.5  +   </a:t>
            </a:r>
            <a:r>
              <a:rPr lang="en-US" u="sng" dirty="0" smtClean="0"/>
              <a:t>    8 – 8    </a:t>
            </a:r>
            <a:r>
              <a:rPr lang="en-US" dirty="0" smtClean="0"/>
              <a:t>    x    5</a:t>
            </a:r>
          </a:p>
          <a:p>
            <a:pPr>
              <a:buNone/>
            </a:pPr>
            <a:r>
              <a:rPr lang="en-US" dirty="0" smtClean="0"/>
              <a:t>                           (8-8)  +  (8-6)</a:t>
            </a:r>
          </a:p>
          <a:p>
            <a:pPr>
              <a:buNone/>
            </a:pPr>
            <a:r>
              <a:rPr lang="en-US" dirty="0" smtClean="0"/>
              <a:t>                = 21.5</a:t>
            </a:r>
          </a:p>
          <a:p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Measures of variability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Average deviation</a:t>
            </a:r>
          </a:p>
          <a:p>
            <a:r>
              <a:rPr lang="en-US" dirty="0" smtClean="0"/>
              <a:t>Standard deviation</a:t>
            </a:r>
          </a:p>
          <a:p>
            <a:r>
              <a:rPr lang="en-US" dirty="0" smtClean="0"/>
              <a:t>Quartile deviation</a:t>
            </a:r>
            <a:endParaRPr lang="en-US" dirty="0"/>
          </a:p>
        </p:txBody>
      </p:sp>
    </p:spTree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Average deviation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The average deviation is the average distance between the mean and scores in the distributions</a:t>
            </a:r>
            <a:endParaRPr lang="en-US" dirty="0"/>
          </a:p>
        </p:txBody>
      </p:sp>
    </p:spTree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Calculate average deviation from grouped data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0" y="1526051"/>
          <a:ext cx="9144001" cy="501014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85795"/>
                <a:gridCol w="1271365"/>
                <a:gridCol w="1388499"/>
                <a:gridCol w="1119239"/>
                <a:gridCol w="1259701"/>
                <a:gridCol w="919201"/>
                <a:gridCol w="1600201"/>
              </a:tblGrid>
              <a:tr h="861961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Class interval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Mid-Point</a:t>
                      </a:r>
                    </a:p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Frequency</a:t>
                      </a:r>
                    </a:p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f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solidFill>
                            <a:schemeClr val="tx1"/>
                          </a:solidFill>
                        </a:rPr>
                        <a:t>fX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X-M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|X-M|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>
                          <a:solidFill>
                            <a:schemeClr val="tx1"/>
                          </a:solidFill>
                        </a:rPr>
                        <a:t>f|X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-M|</a:t>
                      </a:r>
                    </a:p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592598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50-59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592598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40-49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592598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30-39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592598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20-29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592598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10-19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592598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0-9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592598"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N=50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Calculate average deviation from grouped data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0" y="1526051"/>
          <a:ext cx="9144001" cy="505762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85795"/>
                <a:gridCol w="1271365"/>
                <a:gridCol w="1388499"/>
                <a:gridCol w="1119239"/>
                <a:gridCol w="1259701"/>
                <a:gridCol w="843001"/>
                <a:gridCol w="1676401"/>
              </a:tblGrid>
              <a:tr h="861961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Class interval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Mid-Point</a:t>
                      </a:r>
                    </a:p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Frequency</a:t>
                      </a:r>
                    </a:p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f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solidFill>
                            <a:schemeClr val="tx1"/>
                          </a:solidFill>
                        </a:rPr>
                        <a:t>fX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X-M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|X-M|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>
                          <a:solidFill>
                            <a:schemeClr val="tx1"/>
                          </a:solidFill>
                        </a:rPr>
                        <a:t>f|X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-M|</a:t>
                      </a:r>
                    </a:p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592598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50-59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54.5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+29.6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29.6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59.2</a:t>
                      </a:r>
                      <a:endParaRPr lang="en-US" dirty="0"/>
                    </a:p>
                  </a:txBody>
                  <a:tcPr/>
                </a:tc>
              </a:tr>
              <a:tr h="592598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40-49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44.5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178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+19.6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19,6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78.4</a:t>
                      </a:r>
                      <a:endParaRPr lang="en-US" dirty="0"/>
                    </a:p>
                  </a:txBody>
                  <a:tcPr/>
                </a:tc>
              </a:tr>
              <a:tr h="592598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30-39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34.5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414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+9.6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9.6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115.2</a:t>
                      </a:r>
                      <a:endParaRPr lang="en-US" dirty="0"/>
                    </a:p>
                  </a:txBody>
                  <a:tcPr/>
                </a:tc>
              </a:tr>
              <a:tr h="592598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20-29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24.5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367.5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6.0</a:t>
                      </a:r>
                      <a:endParaRPr lang="en-US" dirty="0"/>
                    </a:p>
                  </a:txBody>
                  <a:tcPr/>
                </a:tc>
              </a:tr>
              <a:tr h="592598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10-19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14.5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145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-10.4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10.4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104.0</a:t>
                      </a:r>
                      <a:endParaRPr lang="en-US" dirty="0"/>
                    </a:p>
                  </a:txBody>
                  <a:tcPr/>
                </a:tc>
              </a:tr>
              <a:tr h="592598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0-9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4.5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31.5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-20.4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20.4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142.8</a:t>
                      </a:r>
                      <a:endParaRPr lang="en-US" dirty="0"/>
                    </a:p>
                  </a:txBody>
                  <a:tcPr/>
                </a:tc>
              </a:tr>
              <a:tr h="592598"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N=50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b="1" dirty="0" smtClean="0">
                          <a:solidFill>
                            <a:schemeClr val="tx1"/>
                          </a:solidFill>
                        </a:rPr>
                        <a:t>Σ</a:t>
                      </a:r>
                      <a:r>
                        <a:rPr lang="en-US" b="1" dirty="0" err="1" smtClean="0">
                          <a:solidFill>
                            <a:schemeClr val="tx1"/>
                          </a:solidFill>
                        </a:rPr>
                        <a:t>fX</a:t>
                      </a:r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=1245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b="1" dirty="0" smtClean="0">
                          <a:solidFill>
                            <a:schemeClr val="tx1"/>
                          </a:solidFill>
                        </a:rPr>
                        <a:t>Σ</a:t>
                      </a:r>
                      <a:r>
                        <a:rPr lang="en-US" b="1" dirty="0" err="1" smtClean="0">
                          <a:solidFill>
                            <a:schemeClr val="tx1"/>
                          </a:solidFill>
                        </a:rPr>
                        <a:t>f|X</a:t>
                      </a:r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-M|=505.6</a:t>
                      </a:r>
                    </a:p>
                    <a:p>
                      <a:pPr algn="ctr"/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 Mean =          </a:t>
            </a:r>
            <a:r>
              <a:rPr lang="el-GR" u="sng" dirty="0" smtClean="0"/>
              <a:t>Σ</a:t>
            </a:r>
            <a:r>
              <a:rPr lang="en-US" u="sng" dirty="0" err="1" smtClean="0"/>
              <a:t>fX</a:t>
            </a:r>
            <a:endParaRPr lang="en-US" u="sng" dirty="0" smtClean="0"/>
          </a:p>
          <a:p>
            <a:pPr>
              <a:buNone/>
            </a:pPr>
            <a:r>
              <a:rPr lang="en-US" dirty="0" smtClean="0"/>
              <a:t>                               N</a:t>
            </a:r>
          </a:p>
          <a:p>
            <a:pPr>
              <a:buNone/>
            </a:pPr>
            <a:r>
              <a:rPr lang="en-US" dirty="0" smtClean="0"/>
              <a:t>     Mean =  </a:t>
            </a:r>
            <a:r>
              <a:rPr lang="en-US" u="sng" dirty="0" smtClean="0"/>
              <a:t>1245 </a:t>
            </a:r>
            <a:r>
              <a:rPr lang="en-US" dirty="0" smtClean="0"/>
              <a:t>     =  24.9</a:t>
            </a:r>
          </a:p>
          <a:p>
            <a:pPr>
              <a:buNone/>
            </a:pPr>
            <a:r>
              <a:rPr lang="en-US" dirty="0" smtClean="0"/>
              <a:t>			    50</a:t>
            </a:r>
          </a:p>
          <a:p>
            <a:pPr>
              <a:buNone/>
            </a:pPr>
            <a:r>
              <a:rPr lang="en-US" dirty="0" smtClean="0"/>
              <a:t>Average Deviation=  </a:t>
            </a:r>
            <a:r>
              <a:rPr lang="el-GR" u="sng" dirty="0" smtClean="0"/>
              <a:t>Σ</a:t>
            </a:r>
            <a:r>
              <a:rPr lang="en-US" u="sng" dirty="0" err="1" smtClean="0"/>
              <a:t>f|X</a:t>
            </a:r>
            <a:r>
              <a:rPr lang="en-US" u="sng" dirty="0" smtClean="0"/>
              <a:t>-M| </a:t>
            </a:r>
            <a:r>
              <a:rPr lang="en-US" dirty="0" smtClean="0"/>
              <a:t>   =  </a:t>
            </a:r>
            <a:r>
              <a:rPr lang="en-US" u="sng" dirty="0" smtClean="0"/>
              <a:t>505.6</a:t>
            </a:r>
            <a:r>
              <a:rPr lang="en-US" dirty="0" smtClean="0"/>
              <a:t>    =10.11</a:t>
            </a:r>
          </a:p>
          <a:p>
            <a:pPr>
              <a:buNone/>
            </a:pPr>
            <a:r>
              <a:rPr lang="en-US" dirty="0" smtClean="0"/>
              <a:t>					   N		   50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pPr algn="l"/>
            <a:r>
              <a:rPr lang="en-US"/>
              <a:t>1.1: What is Statistics?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sz="quarter" idx="1"/>
          </p:nvPr>
        </p:nvSpPr>
        <p:spPr>
          <a:noFill/>
          <a:ln/>
        </p:spPr>
        <p:txBody>
          <a:bodyPr/>
          <a:lstStyle/>
          <a:p>
            <a:pPr marL="0" indent="0">
              <a:buFontTx/>
              <a:buNone/>
            </a:pPr>
            <a:r>
              <a:rPr lang="en-US" b="1">
                <a:solidFill>
                  <a:schemeClr val="hlink"/>
                </a:solidFill>
              </a:rPr>
              <a:t>Statistics</a:t>
            </a:r>
            <a:r>
              <a:rPr lang="en-US"/>
              <a:t>: The science of collecting, describing, and interpreting data.</a:t>
            </a:r>
          </a:p>
          <a:p>
            <a:pPr marL="0" indent="0">
              <a:buFontTx/>
              <a:buNone/>
            </a:pPr>
            <a:endParaRPr lang="en-US"/>
          </a:p>
          <a:p>
            <a:pPr marL="0" indent="0">
              <a:buFontTx/>
              <a:buNone/>
            </a:pPr>
            <a:r>
              <a:rPr lang="en-US"/>
              <a:t>Two areas of statistics:</a:t>
            </a:r>
          </a:p>
          <a:p>
            <a:pPr marL="0" indent="0">
              <a:buFontTx/>
              <a:buNone/>
            </a:pPr>
            <a:r>
              <a:rPr lang="en-US" b="1">
                <a:solidFill>
                  <a:schemeClr val="hlink"/>
                </a:solidFill>
              </a:rPr>
              <a:t>Descriptive Statistics</a:t>
            </a:r>
            <a:r>
              <a:rPr lang="en-US"/>
              <a:t>: collection, presentation, and description of sample data.</a:t>
            </a:r>
          </a:p>
          <a:p>
            <a:pPr marL="0" indent="0">
              <a:buFontTx/>
              <a:buNone/>
            </a:pPr>
            <a:r>
              <a:rPr lang="en-US" b="1">
                <a:solidFill>
                  <a:schemeClr val="hlink"/>
                </a:solidFill>
              </a:rPr>
              <a:t>Inferential Statistics</a:t>
            </a:r>
            <a:r>
              <a:rPr lang="en-US"/>
              <a:t>: making decisions and drawing conclusions about populations.</a:t>
            </a:r>
          </a:p>
          <a:p>
            <a:pPr marL="0" indent="0">
              <a:buFontTx/>
              <a:buNone/>
            </a:pP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1350963" y="533400"/>
            <a:ext cx="7793037" cy="1352550"/>
          </a:xfrm>
        </p:spPr>
        <p:txBody>
          <a:bodyPr lIns="90487" tIns="44450" rIns="90487" bIns="44450" anchor="ctr"/>
          <a:lstStyle/>
          <a:p>
            <a:pPr eaLnBrk="1" hangingPunct="1"/>
            <a:r>
              <a:rPr lang="en-US" altLang="en-US" sz="4800" b="1" smtClean="0">
                <a:solidFill>
                  <a:srgbClr val="0000FF"/>
                </a:solidFill>
                <a:latin typeface="Comic Sans MS" pitchFamily="66" charset="0"/>
              </a:rPr>
              <a:t>Standard Deviation</a:t>
            </a:r>
          </a:p>
        </p:txBody>
      </p:sp>
      <p:sp>
        <p:nvSpPr>
          <p:cNvPr id="8195" name="Rectangle 63"/>
          <p:cNvSpPr>
            <a:spLocks noChangeArrowheads="1"/>
          </p:cNvSpPr>
          <p:nvPr/>
        </p:nvSpPr>
        <p:spPr bwMode="auto">
          <a:xfrm>
            <a:off x="685800" y="2057400"/>
            <a:ext cx="8153400" cy="28194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/>
          <a:lstStyle/>
          <a:p>
            <a:pPr>
              <a:spcBef>
                <a:spcPct val="20000"/>
              </a:spcBef>
              <a:buClr>
                <a:schemeClr val="folHlink"/>
              </a:buClr>
              <a:buSzPct val="60000"/>
              <a:buFont typeface="Wingdings" charset="2"/>
              <a:buNone/>
            </a:pPr>
            <a:r>
              <a:rPr lang="en-US" altLang="en-US" sz="3400" b="1" dirty="0">
                <a:solidFill>
                  <a:srgbClr val="FF0000"/>
                </a:solidFill>
                <a:latin typeface="Comic Sans MS" pitchFamily="66" charset="0"/>
              </a:rPr>
              <a:t>Standard Deviation</a:t>
            </a:r>
            <a:r>
              <a:rPr lang="en-US" altLang="en-US" sz="3400" dirty="0">
                <a:latin typeface="Comic Sans MS" pitchFamily="66" charset="0"/>
              </a:rPr>
              <a:t> shows the variation in data. If the data is close together, the standard deviation will be small. If the data is spread out, the standard deviation will be large.  </a:t>
            </a:r>
          </a:p>
          <a:p>
            <a:pPr>
              <a:spcBef>
                <a:spcPct val="20000"/>
              </a:spcBef>
              <a:buClr>
                <a:schemeClr val="folHlink"/>
              </a:buClr>
              <a:buSzPct val="60000"/>
              <a:buFont typeface="Wingdings" charset="2"/>
              <a:buNone/>
            </a:pPr>
            <a:endParaRPr lang="en-US" altLang="en-US" sz="3600" dirty="0">
              <a:latin typeface="Comic Sans MS" pitchFamily="66" charset="0"/>
            </a:endParaRPr>
          </a:p>
          <a:p>
            <a:pPr algn="ctr">
              <a:spcBef>
                <a:spcPct val="20000"/>
              </a:spcBef>
              <a:buClr>
                <a:schemeClr val="folHlink"/>
              </a:buClr>
              <a:buSzPct val="60000"/>
              <a:buFont typeface="Wingdings" charset="2"/>
              <a:buNone/>
            </a:pPr>
            <a:endParaRPr lang="en-US" altLang="en-US" sz="3600" b="1" dirty="0">
              <a:solidFill>
                <a:srgbClr val="CF0E30"/>
              </a:solidFill>
            </a:endParaRPr>
          </a:p>
        </p:txBody>
      </p:sp>
      <p:grpSp>
        <p:nvGrpSpPr>
          <p:cNvPr id="2" name="Group 68"/>
          <p:cNvGrpSpPr>
            <a:grpSpLocks/>
          </p:cNvGrpSpPr>
          <p:nvPr/>
        </p:nvGrpSpPr>
        <p:grpSpPr bwMode="auto">
          <a:xfrm>
            <a:off x="381000" y="5105400"/>
            <a:ext cx="8534400" cy="1219200"/>
            <a:chOff x="240" y="3024"/>
            <a:chExt cx="5376" cy="768"/>
          </a:xfrm>
        </p:grpSpPr>
        <p:sp>
          <p:nvSpPr>
            <p:cNvPr id="8197" name="Rectangle 64"/>
            <p:cNvSpPr>
              <a:spLocks noChangeArrowheads="1"/>
            </p:cNvSpPr>
            <p:nvPr/>
          </p:nvSpPr>
          <p:spPr bwMode="auto">
            <a:xfrm>
              <a:off x="240" y="3024"/>
              <a:ext cx="5376" cy="76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lIns="90487" tIns="44450" rIns="90487" bIns="44450"/>
            <a:lstStyle/>
            <a:p>
              <a:pPr marL="231775" indent="-231775" eaLnBrk="0" hangingPunct="0">
                <a:spcBef>
                  <a:spcPct val="20000"/>
                </a:spcBef>
              </a:pPr>
              <a:r>
                <a:rPr lang="en-US" altLang="en-US" sz="3600" b="1">
                  <a:solidFill>
                    <a:srgbClr val="FF0000"/>
                  </a:solidFill>
                  <a:latin typeface="Times" charset="0"/>
                </a:rPr>
                <a:t>  </a:t>
              </a:r>
              <a:r>
                <a:rPr lang="en-US" altLang="en-US" sz="3400" b="1">
                  <a:solidFill>
                    <a:srgbClr val="FF0000"/>
                  </a:solidFill>
                  <a:latin typeface="Comic Sans MS" pitchFamily="66" charset="0"/>
                </a:rPr>
                <a:t>Standard Deviation</a:t>
              </a:r>
              <a:r>
                <a:rPr lang="en-US" altLang="en-US" sz="3400">
                  <a:latin typeface="Comic Sans MS" pitchFamily="66" charset="0"/>
                </a:rPr>
                <a:t> is often denoted                  by the lowercase Greek letter sigma</a:t>
              </a:r>
              <a:r>
                <a:rPr lang="en-US" altLang="en-US" sz="3400"/>
                <a:t>,</a:t>
              </a:r>
              <a:r>
                <a:rPr lang="en-US" altLang="en-US" sz="3400">
                  <a:solidFill>
                    <a:srgbClr val="CF0E30"/>
                  </a:solidFill>
                </a:rPr>
                <a:t>    </a:t>
              </a:r>
              <a:r>
                <a:rPr lang="en-US" altLang="en-US" sz="3400"/>
                <a:t>.</a:t>
              </a:r>
            </a:p>
          </p:txBody>
        </p:sp>
        <p:graphicFrame>
          <p:nvGraphicFramePr>
            <p:cNvPr id="8198" name="Object 66"/>
            <p:cNvGraphicFramePr>
              <a:graphicFrameLocks noChangeAspect="1"/>
            </p:cNvGraphicFramePr>
            <p:nvPr/>
          </p:nvGraphicFramePr>
          <p:xfrm>
            <a:off x="5136" y="3348"/>
            <a:ext cx="432" cy="396"/>
          </p:xfrm>
          <a:graphic>
            <a:graphicData uri="http://schemas.openxmlformats.org/presentationml/2006/ole">
              <p:oleObj spid="_x0000_s1026" name="Equation" r:id="rId5" imgW="152334" imgH="139639" progId="">
                <p:embed/>
              </p:oleObj>
            </a:graphicData>
          </a:graphic>
        </p:graphicFrame>
      </p:grpSp>
    </p:spTree>
    <p:custDataLst>
      <p:tags r:id="rId2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Calculation of Standard Deviation (real mean method)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2" y="1600200"/>
          <a:ext cx="9143995" cy="5406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06285"/>
                <a:gridCol w="979713"/>
                <a:gridCol w="1219200"/>
                <a:gridCol w="1719942"/>
                <a:gridCol w="1306285"/>
                <a:gridCol w="1012373"/>
                <a:gridCol w="1600197"/>
              </a:tblGrid>
              <a:tr h="1040004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Class Interval (CI)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Mid-Point</a:t>
                      </a:r>
                    </a:p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(X)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Frequency</a:t>
                      </a:r>
                    </a:p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(f)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Frequency x Midpoint (f x </a:t>
                      </a:r>
                      <a:r>
                        <a:rPr lang="en-US" dirty="0" err="1" smtClean="0">
                          <a:solidFill>
                            <a:schemeClr val="tx1"/>
                          </a:solidFill>
                        </a:rPr>
                        <a:t>X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Deviation of X from mean</a:t>
                      </a:r>
                    </a:p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X-M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f(X-M)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f(X-M)²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217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45-49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4217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40-44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4217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35-39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4217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30-34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4217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25-29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4217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20-24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4217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15-19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4217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10-14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4217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5-9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42178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N=50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Calculation of Standard Deviation (real mean method)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2" y="1600200"/>
          <a:ext cx="9143995" cy="5406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06285"/>
                <a:gridCol w="979713"/>
                <a:gridCol w="1219200"/>
                <a:gridCol w="1719942"/>
                <a:gridCol w="1306285"/>
                <a:gridCol w="1012373"/>
                <a:gridCol w="1600197"/>
              </a:tblGrid>
              <a:tr h="1040004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Class Interval (CI)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Mid-Point</a:t>
                      </a:r>
                    </a:p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(X)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Frequency</a:t>
                      </a:r>
                    </a:p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(f)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Frequency x Midpoint (f x </a:t>
                      </a:r>
                      <a:r>
                        <a:rPr lang="en-US" dirty="0" err="1" smtClean="0">
                          <a:solidFill>
                            <a:schemeClr val="tx1"/>
                          </a:solidFill>
                        </a:rPr>
                        <a:t>X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Deviation of X from mean</a:t>
                      </a:r>
                    </a:p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X-M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f(X-M)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f(X-M)²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217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45-49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24.6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49.2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1210.32</a:t>
                      </a:r>
                      <a:endParaRPr lang="en-US" dirty="0"/>
                    </a:p>
                  </a:txBody>
                  <a:tcPr/>
                </a:tc>
              </a:tr>
              <a:tr h="4217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40-44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126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19.6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58.8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1152.48</a:t>
                      </a:r>
                      <a:endParaRPr lang="en-US" dirty="0"/>
                    </a:p>
                  </a:txBody>
                  <a:tcPr/>
                </a:tc>
              </a:tr>
              <a:tr h="4217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35-39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14.6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29.2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426.23</a:t>
                      </a:r>
                      <a:endParaRPr lang="en-US" dirty="0"/>
                    </a:p>
                  </a:txBody>
                  <a:tcPr/>
                </a:tc>
              </a:tr>
              <a:tr h="4217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30-34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192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9.6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57.6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552.96</a:t>
                      </a:r>
                      <a:endParaRPr lang="en-US" dirty="0"/>
                    </a:p>
                  </a:txBody>
                  <a:tcPr/>
                </a:tc>
              </a:tr>
              <a:tr h="4217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25-29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216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4.6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36.8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169.28</a:t>
                      </a:r>
                      <a:endParaRPr lang="en-US" dirty="0"/>
                    </a:p>
                  </a:txBody>
                  <a:tcPr/>
                </a:tc>
              </a:tr>
              <a:tr h="4217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20-24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176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-0.4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-3.2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1.28</a:t>
                      </a:r>
                      <a:endParaRPr lang="en-US" dirty="0"/>
                    </a:p>
                  </a:txBody>
                  <a:tcPr/>
                </a:tc>
              </a:tr>
              <a:tr h="4217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15-19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119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-5.4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-37.8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204.12</a:t>
                      </a:r>
                      <a:endParaRPr lang="en-US" dirty="0"/>
                    </a:p>
                  </a:txBody>
                  <a:tcPr/>
                </a:tc>
              </a:tr>
              <a:tr h="4217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10-14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-10.4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-52.0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540.8</a:t>
                      </a:r>
                      <a:endParaRPr lang="en-US" dirty="0"/>
                    </a:p>
                  </a:txBody>
                  <a:tcPr/>
                </a:tc>
              </a:tr>
              <a:tr h="4217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5-9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-15.4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-138.6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2134.4</a:t>
                      </a:r>
                      <a:endParaRPr lang="en-US" dirty="0"/>
                    </a:p>
                  </a:txBody>
                  <a:tcPr/>
                </a:tc>
              </a:tr>
              <a:tr h="42178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N=50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b="1" dirty="0" smtClean="0"/>
                        <a:t>Σ</a:t>
                      </a:r>
                      <a:r>
                        <a:rPr lang="en-US" b="1" dirty="0" err="1" smtClean="0"/>
                        <a:t>fX</a:t>
                      </a:r>
                      <a:r>
                        <a:rPr lang="en-US" b="1" dirty="0" smtClean="0"/>
                        <a:t>=1120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600" b="1" dirty="0" smtClean="0"/>
                        <a:t>Σ</a:t>
                      </a:r>
                      <a:r>
                        <a:rPr lang="en-US" sz="1600" b="1" dirty="0" smtClean="0"/>
                        <a:t>f(X-M) ²=6392</a:t>
                      </a:r>
                      <a:endParaRPr lang="en-US" sz="1600" b="1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Using the formula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Mean =  </a:t>
            </a:r>
            <a:r>
              <a:rPr lang="el-GR" u="sng" dirty="0" smtClean="0"/>
              <a:t>Σ</a:t>
            </a:r>
            <a:r>
              <a:rPr lang="en-US" u="sng" dirty="0" err="1" smtClean="0"/>
              <a:t>fX</a:t>
            </a:r>
            <a:r>
              <a:rPr lang="en-US" u="sng" dirty="0" smtClean="0"/>
              <a:t> </a:t>
            </a:r>
            <a:r>
              <a:rPr lang="en-US" dirty="0" smtClean="0"/>
              <a:t>   =  </a:t>
            </a:r>
            <a:r>
              <a:rPr lang="en-US" u="sng" dirty="0" smtClean="0"/>
              <a:t>1120 </a:t>
            </a:r>
            <a:r>
              <a:rPr lang="en-US" dirty="0" smtClean="0"/>
              <a:t>     =  22.40</a:t>
            </a:r>
          </a:p>
          <a:p>
            <a:pPr>
              <a:buNone/>
            </a:pPr>
            <a:r>
              <a:rPr lang="en-US" dirty="0" smtClean="0"/>
              <a:t>                      N           50</a:t>
            </a:r>
          </a:p>
          <a:p>
            <a:r>
              <a:rPr lang="en-US" dirty="0" smtClean="0"/>
              <a:t>Standard deviation(</a:t>
            </a:r>
            <a:r>
              <a:rPr lang="el-GR" dirty="0" smtClean="0"/>
              <a:t>σ</a:t>
            </a:r>
            <a:r>
              <a:rPr lang="en-US" dirty="0" smtClean="0"/>
              <a:t>) = </a:t>
            </a:r>
            <a:r>
              <a:rPr lang="en-US" sz="3600" u="sng" dirty="0" smtClean="0"/>
              <a:t>√</a:t>
            </a:r>
            <a:r>
              <a:rPr lang="en-US" u="sng" dirty="0" smtClean="0"/>
              <a:t> </a:t>
            </a:r>
            <a:r>
              <a:rPr lang="el-GR" u="sng" dirty="0" smtClean="0"/>
              <a:t>Σ</a:t>
            </a:r>
            <a:r>
              <a:rPr lang="en-US" u="sng" dirty="0" smtClean="0"/>
              <a:t>f(X-M) ²</a:t>
            </a:r>
          </a:p>
          <a:p>
            <a:pPr>
              <a:buNone/>
            </a:pPr>
            <a:r>
              <a:rPr lang="en-US" dirty="0" smtClean="0"/>
              <a:t>                                                      N</a:t>
            </a:r>
          </a:p>
          <a:p>
            <a:pPr>
              <a:buNone/>
            </a:pPr>
            <a:r>
              <a:rPr lang="en-US" dirty="0" smtClean="0"/>
              <a:t>                                          </a:t>
            </a:r>
            <a:r>
              <a:rPr lang="el-GR" dirty="0" smtClean="0"/>
              <a:t>σ</a:t>
            </a:r>
            <a:r>
              <a:rPr lang="en-US" dirty="0" smtClean="0"/>
              <a:t> = </a:t>
            </a:r>
            <a:r>
              <a:rPr lang="en-US" u="sng" dirty="0" smtClean="0"/>
              <a:t>√6392</a:t>
            </a:r>
          </a:p>
          <a:p>
            <a:pPr>
              <a:buNone/>
            </a:pPr>
            <a:r>
              <a:rPr lang="en-US" dirty="0" smtClean="0"/>
              <a:t>                                                    50 </a:t>
            </a:r>
          </a:p>
          <a:p>
            <a:pPr>
              <a:buNone/>
            </a:pPr>
            <a:r>
              <a:rPr lang="en-US" dirty="0" smtClean="0"/>
              <a:t>                                          </a:t>
            </a:r>
            <a:r>
              <a:rPr lang="el-GR" dirty="0" smtClean="0"/>
              <a:t>σ</a:t>
            </a:r>
            <a:r>
              <a:rPr lang="en-US" dirty="0" smtClean="0"/>
              <a:t> = √ 127.84</a:t>
            </a:r>
          </a:p>
          <a:p>
            <a:pPr>
              <a:buNone/>
            </a:pPr>
            <a:r>
              <a:rPr lang="en-US" dirty="0" smtClean="0"/>
              <a:t>                                          </a:t>
            </a:r>
            <a:r>
              <a:rPr lang="el-GR" dirty="0" smtClean="0"/>
              <a:t>σ</a:t>
            </a:r>
            <a:r>
              <a:rPr lang="en-US" dirty="0" smtClean="0"/>
              <a:t> = 11.31                        </a:t>
            </a:r>
          </a:p>
        </p:txBody>
      </p:sp>
    </p:spTree>
  </p:cSld>
  <p:clrMapOvr>
    <a:masterClrMapping/>
  </p:clrMapOvr>
  <p:transition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Quartile deviation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The semi-inter quartile range which is also known as quartile deviation can be defined as a half of the difference between the 75</a:t>
            </a:r>
            <a:r>
              <a:rPr lang="en-US" baseline="30000" dirty="0" smtClean="0"/>
              <a:t>th</a:t>
            </a:r>
            <a:r>
              <a:rPr lang="en-US" dirty="0" smtClean="0"/>
              <a:t> percentile and the 25</a:t>
            </a:r>
            <a:r>
              <a:rPr lang="en-US" baseline="30000" dirty="0" smtClean="0"/>
              <a:t>th</a:t>
            </a:r>
            <a:r>
              <a:rPr lang="en-US" dirty="0" smtClean="0"/>
              <a:t> percentile</a:t>
            </a:r>
          </a:p>
          <a:p>
            <a:endParaRPr lang="en-US" dirty="0" smtClean="0"/>
          </a:p>
          <a:p>
            <a:r>
              <a:rPr lang="en-US" dirty="0" smtClean="0"/>
              <a:t>              Q  =  </a:t>
            </a:r>
            <a:r>
              <a:rPr lang="en-US" u="sng" dirty="0" smtClean="0"/>
              <a:t>Q₃ - Q₁</a:t>
            </a:r>
            <a:r>
              <a:rPr lang="en-US" dirty="0" smtClean="0"/>
              <a:t>      OR       </a:t>
            </a:r>
            <a:r>
              <a:rPr lang="en-US" u="sng" dirty="0" smtClean="0"/>
              <a:t>P₇₅  -  P₂₅</a:t>
            </a:r>
          </a:p>
          <a:p>
            <a:pPr>
              <a:buNone/>
            </a:pPr>
            <a:r>
              <a:rPr lang="en-US" dirty="0" smtClean="0"/>
              <a:t>                                 2                             2</a:t>
            </a:r>
            <a:endParaRPr lang="en-US" dirty="0"/>
          </a:p>
        </p:txBody>
      </p:sp>
    </p:spTree>
  </p:cSld>
  <p:clrMapOvr>
    <a:masterClrMapping/>
  </p:clrMapOvr>
  <p:transition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0"/>
            <a:ext cx="8229600" cy="1143000"/>
          </a:xfrm>
        </p:spPr>
        <p:txBody>
          <a:bodyPr/>
          <a:lstStyle/>
          <a:p>
            <a:r>
              <a:rPr lang="en-US" dirty="0" smtClean="0"/>
              <a:t>Calculation of Quartile Deviation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990600" y="1066800"/>
          <a:ext cx="6553200" cy="53340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38300"/>
                <a:gridCol w="1274234"/>
                <a:gridCol w="1278466"/>
                <a:gridCol w="2362200"/>
              </a:tblGrid>
              <a:tr h="78514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Class Interval (CI)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Exact-Limits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Frequency</a:t>
                      </a:r>
                    </a:p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(f)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Cumulative Frequency (</a:t>
                      </a:r>
                      <a:r>
                        <a:rPr lang="en-US" dirty="0" err="1" smtClean="0">
                          <a:solidFill>
                            <a:schemeClr val="tx1"/>
                          </a:solidFill>
                        </a:rPr>
                        <a:t>Cumf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54886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45-49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454886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40-44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454886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35-39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454886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30-34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6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</a:tr>
              <a:tr h="454886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25-29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</a:tr>
              <a:tr h="454886"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20-24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8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0" dirty="0"/>
                    </a:p>
                  </a:txBody>
                  <a:tcPr/>
                </a:tc>
              </a:tr>
              <a:tr h="454886"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15-19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7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0" dirty="0"/>
                    </a:p>
                  </a:txBody>
                  <a:tcPr/>
                </a:tc>
              </a:tr>
              <a:tr h="454886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10-14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5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</a:tr>
              <a:tr h="454886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5-9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</a:tr>
              <a:tr h="454886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N=50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0"/>
            <a:ext cx="8229600" cy="1143000"/>
          </a:xfrm>
        </p:spPr>
        <p:txBody>
          <a:bodyPr/>
          <a:lstStyle/>
          <a:p>
            <a:r>
              <a:rPr lang="en-US" dirty="0" smtClean="0"/>
              <a:t>Calculation of Quartile Deviation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0" y="1295400"/>
          <a:ext cx="6553200" cy="53340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38300"/>
                <a:gridCol w="1274234"/>
                <a:gridCol w="1278466"/>
                <a:gridCol w="2362200"/>
              </a:tblGrid>
              <a:tr h="78514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Class Interval (CI)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Exact-Limits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Frequency</a:t>
                      </a:r>
                    </a:p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(f)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Cumulative Frequency (</a:t>
                      </a:r>
                      <a:r>
                        <a:rPr lang="en-US" dirty="0" err="1" smtClean="0">
                          <a:solidFill>
                            <a:schemeClr val="tx1"/>
                          </a:solidFill>
                        </a:rPr>
                        <a:t>Cumf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54886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45-49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44.5-49.5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50</a:t>
                      </a:r>
                      <a:endParaRPr lang="en-US" dirty="0"/>
                    </a:p>
                  </a:txBody>
                  <a:tcPr/>
                </a:tc>
              </a:tr>
              <a:tr h="454886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40-44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39.5-44.5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48</a:t>
                      </a:r>
                      <a:endParaRPr lang="en-US" dirty="0"/>
                    </a:p>
                  </a:txBody>
                  <a:tcPr/>
                </a:tc>
              </a:tr>
              <a:tr h="454886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35-39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34.5-39.5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45</a:t>
                      </a:r>
                      <a:endParaRPr lang="en-US" dirty="0"/>
                    </a:p>
                  </a:txBody>
                  <a:tcPr/>
                </a:tc>
              </a:tr>
              <a:tr h="454886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30-34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29.5-34.5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6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43</a:t>
                      </a:r>
                      <a:endParaRPr lang="en-US" b="1" dirty="0"/>
                    </a:p>
                  </a:txBody>
                  <a:tcPr/>
                </a:tc>
              </a:tr>
              <a:tr h="454886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25-29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24.5-29.5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37</a:t>
                      </a:r>
                      <a:endParaRPr lang="en-US" b="1" dirty="0"/>
                    </a:p>
                  </a:txBody>
                  <a:tcPr/>
                </a:tc>
              </a:tr>
              <a:tr h="454886"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20-24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19.5-24.5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8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29</a:t>
                      </a:r>
                      <a:endParaRPr lang="en-US" b="0" dirty="0"/>
                    </a:p>
                  </a:txBody>
                  <a:tcPr/>
                </a:tc>
              </a:tr>
              <a:tr h="454886"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15-19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14.5-19.5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7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21</a:t>
                      </a:r>
                      <a:endParaRPr lang="en-US" b="0" dirty="0"/>
                    </a:p>
                  </a:txBody>
                  <a:tcPr/>
                </a:tc>
              </a:tr>
              <a:tr h="454886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10-14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9.5-14.5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5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14</a:t>
                      </a:r>
                      <a:endParaRPr lang="en-US" b="1" dirty="0"/>
                    </a:p>
                  </a:txBody>
                  <a:tcPr/>
                </a:tc>
              </a:tr>
              <a:tr h="454886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5-9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4.5-9.5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9</a:t>
                      </a:r>
                      <a:endParaRPr lang="en-US" b="1" dirty="0"/>
                    </a:p>
                  </a:txBody>
                  <a:tcPr/>
                </a:tc>
              </a:tr>
              <a:tr h="454886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N=50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Oval 4"/>
          <p:cNvSpPr/>
          <p:nvPr/>
        </p:nvSpPr>
        <p:spPr>
          <a:xfrm>
            <a:off x="7696200" y="1752600"/>
            <a:ext cx="1447800" cy="838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Q₃ lies in this C I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7543800" y="3733800"/>
            <a:ext cx="16002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Q₁ lies in this C I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Down Arrow 6"/>
          <p:cNvSpPr/>
          <p:nvPr/>
        </p:nvSpPr>
        <p:spPr>
          <a:xfrm rot="3084533">
            <a:off x="7291807" y="2129094"/>
            <a:ext cx="237067" cy="180908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Down Arrow 7"/>
          <p:cNvSpPr/>
          <p:nvPr/>
        </p:nvSpPr>
        <p:spPr>
          <a:xfrm rot="3084533">
            <a:off x="7307806" y="4235358"/>
            <a:ext cx="223594" cy="164855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6553200" y="1143000"/>
            <a:ext cx="16764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u="sng" dirty="0" smtClean="0">
                <a:solidFill>
                  <a:schemeClr val="tx1"/>
                </a:solidFill>
              </a:rPr>
              <a:t>50 x 75 </a:t>
            </a:r>
            <a:r>
              <a:rPr lang="en-US" dirty="0" smtClean="0">
                <a:solidFill>
                  <a:schemeClr val="tx1"/>
                </a:solidFill>
              </a:rPr>
              <a:t>= 37.5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    100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7467600" y="5181600"/>
            <a:ext cx="15240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u="sng" dirty="0" smtClean="0">
                <a:solidFill>
                  <a:schemeClr val="tx1"/>
                </a:solidFill>
              </a:rPr>
              <a:t>50 x 25 </a:t>
            </a:r>
            <a:r>
              <a:rPr lang="en-US" dirty="0" smtClean="0">
                <a:solidFill>
                  <a:schemeClr val="tx1"/>
                </a:solidFill>
              </a:rPr>
              <a:t>=12.5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   100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Curved Down Arrow 10"/>
          <p:cNvSpPr/>
          <p:nvPr/>
        </p:nvSpPr>
        <p:spPr>
          <a:xfrm rot="2918958">
            <a:off x="8298430" y="1028323"/>
            <a:ext cx="762443" cy="566123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2" name="Up Arrow 11"/>
          <p:cNvSpPr/>
          <p:nvPr/>
        </p:nvSpPr>
        <p:spPr>
          <a:xfrm>
            <a:off x="8305800" y="4724400"/>
            <a:ext cx="228600" cy="3048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Substituting the values in the formula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Q₁ = L + </a:t>
            </a:r>
            <a:r>
              <a:rPr lang="en-US" u="sng" dirty="0" smtClean="0"/>
              <a:t>(N/4 – </a:t>
            </a:r>
            <a:r>
              <a:rPr lang="en-US" u="sng" dirty="0" err="1" smtClean="0"/>
              <a:t>Cumfb</a:t>
            </a:r>
            <a:r>
              <a:rPr lang="en-US" u="sng" dirty="0" smtClean="0"/>
              <a:t>)</a:t>
            </a:r>
            <a:r>
              <a:rPr lang="en-US" dirty="0" smtClean="0"/>
              <a:t>  x  </a:t>
            </a:r>
            <a:r>
              <a:rPr lang="en-US" dirty="0" err="1" smtClean="0"/>
              <a:t>i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                         </a:t>
            </a:r>
            <a:r>
              <a:rPr lang="en-US" dirty="0" err="1" smtClean="0"/>
              <a:t>fq</a:t>
            </a:r>
            <a:endParaRPr lang="en-US" dirty="0" smtClean="0"/>
          </a:p>
          <a:p>
            <a:r>
              <a:rPr lang="en-US" dirty="0" smtClean="0"/>
              <a:t>Q₃ = L + </a:t>
            </a:r>
            <a:r>
              <a:rPr lang="en-US" u="sng" dirty="0" smtClean="0"/>
              <a:t>(3N/4 – </a:t>
            </a:r>
            <a:r>
              <a:rPr lang="en-US" u="sng" dirty="0" err="1" smtClean="0"/>
              <a:t>Cumfb</a:t>
            </a:r>
            <a:r>
              <a:rPr lang="en-US" u="sng" dirty="0" smtClean="0"/>
              <a:t>)</a:t>
            </a:r>
            <a:r>
              <a:rPr lang="en-US" dirty="0" smtClean="0"/>
              <a:t>  x  </a:t>
            </a:r>
            <a:r>
              <a:rPr lang="en-US" dirty="0" err="1" smtClean="0"/>
              <a:t>i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                         </a:t>
            </a:r>
            <a:r>
              <a:rPr lang="en-US" dirty="0" err="1" smtClean="0"/>
              <a:t>fq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L= the exact lower limit of the interval in which the quartile falls</a:t>
            </a:r>
          </a:p>
          <a:p>
            <a:pPr>
              <a:buNone/>
            </a:pPr>
            <a:r>
              <a:rPr lang="en-US" dirty="0" smtClean="0"/>
              <a:t>i = size of the class interval</a:t>
            </a:r>
          </a:p>
          <a:p>
            <a:pPr>
              <a:buNone/>
            </a:pPr>
            <a:r>
              <a:rPr lang="en-US" dirty="0" err="1" smtClean="0"/>
              <a:t>Cumfb</a:t>
            </a:r>
            <a:r>
              <a:rPr lang="en-US" dirty="0" smtClean="0"/>
              <a:t> = cumulative frequency below the C I which contains the quartile</a:t>
            </a:r>
          </a:p>
          <a:p>
            <a:pPr>
              <a:buNone/>
            </a:pPr>
            <a:r>
              <a:rPr lang="en-US" dirty="0" err="1" smtClean="0"/>
              <a:t>Fq</a:t>
            </a:r>
            <a:r>
              <a:rPr lang="en-US" dirty="0" smtClean="0"/>
              <a:t> = the frequency in the C I containing quartile</a:t>
            </a:r>
          </a:p>
          <a:p>
            <a:endParaRPr lang="en-US" dirty="0"/>
          </a:p>
        </p:txBody>
      </p:sp>
    </p:spTree>
  </p:cSld>
  <p:clrMapOvr>
    <a:masterClrMapping/>
  </p:clrMapOvr>
  <p:transition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969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Calculation of Q₁ 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Q₁ = L +</a:t>
            </a:r>
            <a:r>
              <a:rPr lang="en-US" u="sng" dirty="0" smtClean="0"/>
              <a:t> (N/4 – </a:t>
            </a:r>
            <a:r>
              <a:rPr lang="en-US" u="sng" dirty="0" err="1" smtClean="0"/>
              <a:t>Cumfb</a:t>
            </a:r>
            <a:r>
              <a:rPr lang="en-US" u="sng" dirty="0" smtClean="0"/>
              <a:t>) </a:t>
            </a:r>
            <a:r>
              <a:rPr lang="en-US" dirty="0" smtClean="0"/>
              <a:t> x  </a:t>
            </a:r>
            <a:r>
              <a:rPr lang="en-US" dirty="0" err="1" smtClean="0"/>
              <a:t>i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                         </a:t>
            </a:r>
            <a:r>
              <a:rPr lang="en-US" dirty="0" err="1" smtClean="0"/>
              <a:t>fq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L = 9.5, </a:t>
            </a:r>
            <a:r>
              <a:rPr lang="en-US" dirty="0" err="1" smtClean="0"/>
              <a:t>Cumfb</a:t>
            </a:r>
            <a:r>
              <a:rPr lang="en-US" dirty="0" smtClean="0"/>
              <a:t>=9, </a:t>
            </a:r>
            <a:r>
              <a:rPr lang="en-US" dirty="0" err="1" smtClean="0"/>
              <a:t>fq</a:t>
            </a:r>
            <a:r>
              <a:rPr lang="en-US" dirty="0" smtClean="0"/>
              <a:t>=5, </a:t>
            </a:r>
            <a:r>
              <a:rPr lang="en-US" dirty="0" err="1" smtClean="0"/>
              <a:t>i</a:t>
            </a:r>
            <a:r>
              <a:rPr lang="en-US" dirty="0" smtClean="0"/>
              <a:t>=5, N=50</a:t>
            </a:r>
          </a:p>
          <a:p>
            <a:r>
              <a:rPr lang="en-US" dirty="0" smtClean="0"/>
              <a:t>Q₁ = 9.5 +</a:t>
            </a:r>
            <a:r>
              <a:rPr lang="en-US" u="sng" dirty="0" smtClean="0"/>
              <a:t> (50/4 – 9) </a:t>
            </a:r>
            <a:r>
              <a:rPr lang="en-US" dirty="0" smtClean="0"/>
              <a:t> x  5</a:t>
            </a:r>
          </a:p>
          <a:p>
            <a:pPr>
              <a:buNone/>
            </a:pPr>
            <a:r>
              <a:rPr lang="en-US" dirty="0" smtClean="0"/>
              <a:t>                              5</a:t>
            </a:r>
          </a:p>
          <a:p>
            <a:r>
              <a:rPr lang="en-US" dirty="0" smtClean="0"/>
              <a:t>Q₁ = 9.5 + 3.5   =   13.0</a:t>
            </a:r>
          </a:p>
          <a:p>
            <a:endParaRPr lang="en-US" dirty="0"/>
          </a:p>
        </p:txBody>
      </p:sp>
    </p:spTree>
  </p:cSld>
  <p:clrMapOvr>
    <a:masterClrMapping/>
  </p:clrMapOvr>
  <p:transition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Calculation of Q₃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Q₃ = L + </a:t>
            </a:r>
            <a:r>
              <a:rPr lang="en-US" u="sng" dirty="0" smtClean="0"/>
              <a:t>(3N/4 – </a:t>
            </a:r>
            <a:r>
              <a:rPr lang="en-US" u="sng" dirty="0" err="1" smtClean="0"/>
              <a:t>Cumfb</a:t>
            </a:r>
            <a:r>
              <a:rPr lang="en-US" u="sng" dirty="0" smtClean="0"/>
              <a:t>)</a:t>
            </a:r>
            <a:r>
              <a:rPr lang="en-US" dirty="0" smtClean="0"/>
              <a:t>  x  </a:t>
            </a:r>
            <a:r>
              <a:rPr lang="en-US" dirty="0" err="1" smtClean="0"/>
              <a:t>i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                         </a:t>
            </a:r>
            <a:r>
              <a:rPr lang="en-US" dirty="0" err="1" smtClean="0"/>
              <a:t>fq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L = 29.5, </a:t>
            </a:r>
            <a:r>
              <a:rPr lang="en-US" dirty="0" err="1" smtClean="0"/>
              <a:t>Cumfb</a:t>
            </a:r>
            <a:r>
              <a:rPr lang="en-US" dirty="0" smtClean="0"/>
              <a:t>=37, </a:t>
            </a:r>
            <a:r>
              <a:rPr lang="en-US" dirty="0" err="1" smtClean="0"/>
              <a:t>fq</a:t>
            </a:r>
            <a:r>
              <a:rPr lang="en-US" dirty="0" smtClean="0"/>
              <a:t>=6, </a:t>
            </a:r>
            <a:r>
              <a:rPr lang="en-US" dirty="0" err="1" smtClean="0"/>
              <a:t>i</a:t>
            </a:r>
            <a:r>
              <a:rPr lang="en-US" dirty="0" smtClean="0"/>
              <a:t>=5, N=50</a:t>
            </a:r>
          </a:p>
          <a:p>
            <a:r>
              <a:rPr lang="en-US" dirty="0" smtClean="0"/>
              <a:t>Q₃ = 29.5 + </a:t>
            </a:r>
            <a:r>
              <a:rPr lang="en-US" u="sng" dirty="0" smtClean="0"/>
              <a:t>(3x50/4 – 37)</a:t>
            </a:r>
            <a:r>
              <a:rPr lang="en-US" dirty="0" smtClean="0"/>
              <a:t>  x  5</a:t>
            </a:r>
          </a:p>
          <a:p>
            <a:pPr>
              <a:buNone/>
            </a:pPr>
            <a:r>
              <a:rPr lang="en-US" dirty="0" smtClean="0"/>
              <a:t>                                   6</a:t>
            </a:r>
          </a:p>
          <a:p>
            <a:pPr>
              <a:buNone/>
            </a:pPr>
            <a:r>
              <a:rPr lang="en-US" dirty="0" smtClean="0"/>
              <a:t>    Q₃ = 29.5 + 0.42  =  29.92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sz="quarter" idx="1"/>
          </p:nvPr>
        </p:nvSpPr>
        <p:spPr>
          <a:xfrm>
            <a:off x="685800" y="381000"/>
            <a:ext cx="7772400" cy="5715000"/>
          </a:xfrm>
          <a:noFill/>
          <a:ln/>
        </p:spPr>
        <p:txBody>
          <a:bodyPr>
            <a:normAutofit/>
          </a:bodyPr>
          <a:lstStyle/>
          <a:p>
            <a:pPr marL="0" indent="0">
              <a:buFontTx/>
              <a:buNone/>
            </a:pPr>
            <a:r>
              <a:rPr lang="en-US" sz="2000" i="1" dirty="0">
                <a:solidFill>
                  <a:srgbClr val="0000CC"/>
                </a:solidFill>
              </a:rPr>
              <a:t>Example</a:t>
            </a:r>
            <a:r>
              <a:rPr lang="en-US" sz="2000" dirty="0"/>
              <a:t>: A </a:t>
            </a:r>
            <a:r>
              <a:rPr lang="en-US" sz="2000" dirty="0" smtClean="0"/>
              <a:t>college principal is </a:t>
            </a:r>
            <a:r>
              <a:rPr lang="en-US" sz="2000" dirty="0"/>
              <a:t>interested in learning about the average age of faculty.  Identify the basic terms in this situation.</a:t>
            </a:r>
          </a:p>
          <a:p>
            <a:pPr marL="0" indent="0">
              <a:buFontTx/>
              <a:buNone/>
            </a:pPr>
            <a:endParaRPr lang="en-US" sz="2000" dirty="0"/>
          </a:p>
          <a:p>
            <a:pPr marL="0" indent="0">
              <a:buFontTx/>
              <a:buNone/>
            </a:pPr>
            <a:r>
              <a:rPr lang="en-US" sz="2000" dirty="0"/>
              <a:t>The </a:t>
            </a:r>
            <a:r>
              <a:rPr lang="en-US" sz="2000" i="1" dirty="0">
                <a:solidFill>
                  <a:srgbClr val="0000CC"/>
                </a:solidFill>
              </a:rPr>
              <a:t>population</a:t>
            </a:r>
            <a:r>
              <a:rPr lang="en-US" sz="2000" dirty="0"/>
              <a:t> is the age of all faculty members at the college.</a:t>
            </a:r>
          </a:p>
          <a:p>
            <a:pPr marL="0" indent="0">
              <a:buFontTx/>
              <a:buNone/>
            </a:pPr>
            <a:r>
              <a:rPr lang="en-US" sz="2000" dirty="0"/>
              <a:t>A </a:t>
            </a:r>
            <a:r>
              <a:rPr lang="en-US" sz="2000" i="1" dirty="0">
                <a:solidFill>
                  <a:srgbClr val="0000CC"/>
                </a:solidFill>
              </a:rPr>
              <a:t>sample</a:t>
            </a:r>
            <a:r>
              <a:rPr lang="en-US" sz="2000" dirty="0"/>
              <a:t> is any subset of that population.  For example, we might select 10 faculty members and determine their age.</a:t>
            </a:r>
          </a:p>
          <a:p>
            <a:pPr marL="0" indent="0">
              <a:buFontTx/>
              <a:buNone/>
            </a:pPr>
            <a:r>
              <a:rPr lang="en-US" sz="2000" dirty="0"/>
              <a:t>The </a:t>
            </a:r>
            <a:r>
              <a:rPr lang="en-US" sz="2000" i="1" dirty="0">
                <a:solidFill>
                  <a:srgbClr val="0000CC"/>
                </a:solidFill>
              </a:rPr>
              <a:t>variable</a:t>
            </a:r>
            <a:r>
              <a:rPr lang="en-US" sz="2000" dirty="0"/>
              <a:t> is the “age” of each faculty member.</a:t>
            </a:r>
          </a:p>
          <a:p>
            <a:pPr marL="0" indent="0">
              <a:buFontTx/>
              <a:buNone/>
            </a:pPr>
            <a:r>
              <a:rPr lang="en-US" sz="2000" dirty="0"/>
              <a:t>One </a:t>
            </a:r>
            <a:r>
              <a:rPr lang="en-US" sz="2000" i="1" dirty="0">
                <a:solidFill>
                  <a:srgbClr val="0000CC"/>
                </a:solidFill>
              </a:rPr>
              <a:t>data</a:t>
            </a:r>
            <a:r>
              <a:rPr lang="en-US" sz="2000" dirty="0"/>
              <a:t> would be the age of a specific faculty member.</a:t>
            </a:r>
          </a:p>
          <a:p>
            <a:pPr marL="0" indent="0">
              <a:buFontTx/>
              <a:buNone/>
            </a:pPr>
            <a:r>
              <a:rPr lang="en-US" sz="2000" dirty="0"/>
              <a:t>The </a:t>
            </a:r>
            <a:r>
              <a:rPr lang="en-US" sz="2000" i="1" dirty="0">
                <a:solidFill>
                  <a:srgbClr val="0000CC"/>
                </a:solidFill>
              </a:rPr>
              <a:t>data</a:t>
            </a:r>
            <a:r>
              <a:rPr lang="en-US" sz="2000" dirty="0"/>
              <a:t> would be the set of values in the sample.</a:t>
            </a:r>
          </a:p>
          <a:p>
            <a:pPr marL="0" indent="0">
              <a:buFontTx/>
              <a:buNone/>
            </a:pPr>
            <a:r>
              <a:rPr lang="en-US" sz="2000" dirty="0"/>
              <a:t>The </a:t>
            </a:r>
            <a:r>
              <a:rPr lang="en-US" sz="2000" i="1" dirty="0">
                <a:solidFill>
                  <a:srgbClr val="0000CC"/>
                </a:solidFill>
              </a:rPr>
              <a:t>experiment</a:t>
            </a:r>
            <a:r>
              <a:rPr lang="en-US" sz="2000" dirty="0"/>
              <a:t> would be the method used to select the ages forming the sample and determining the actual age of each faculty member in the sample.</a:t>
            </a:r>
          </a:p>
          <a:p>
            <a:pPr marL="0" indent="0">
              <a:buFontTx/>
              <a:buNone/>
            </a:pPr>
            <a:r>
              <a:rPr lang="en-US" sz="2000" dirty="0"/>
              <a:t>The </a:t>
            </a:r>
            <a:r>
              <a:rPr lang="en-US" sz="2000" i="1" dirty="0">
                <a:solidFill>
                  <a:srgbClr val="0000CC"/>
                </a:solidFill>
              </a:rPr>
              <a:t>parameter</a:t>
            </a:r>
            <a:r>
              <a:rPr lang="en-US" sz="2000" dirty="0"/>
              <a:t> of interest is the “average” age of all faculty at the college.</a:t>
            </a:r>
          </a:p>
          <a:p>
            <a:pPr marL="0" indent="0">
              <a:buFontTx/>
              <a:buNone/>
            </a:pPr>
            <a:r>
              <a:rPr lang="en-US" sz="2000" dirty="0"/>
              <a:t>The </a:t>
            </a:r>
            <a:r>
              <a:rPr lang="en-US" sz="2000" i="1" dirty="0">
                <a:solidFill>
                  <a:srgbClr val="0000CC"/>
                </a:solidFill>
              </a:rPr>
              <a:t>statistic</a:t>
            </a:r>
            <a:r>
              <a:rPr lang="en-US" sz="2000" dirty="0"/>
              <a:t> is the “average” age for all faculty in the sample.</a:t>
            </a:r>
          </a:p>
          <a:p>
            <a:pPr marL="0" indent="0">
              <a:buFontTx/>
              <a:buNone/>
            </a:pPr>
            <a:endParaRPr lang="en-US" sz="20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Calculation of Q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 Q  =  </a:t>
            </a:r>
            <a:r>
              <a:rPr lang="en-US" u="sng" dirty="0" smtClean="0"/>
              <a:t>Q₃ - Q₁</a:t>
            </a:r>
            <a:r>
              <a:rPr lang="en-US" dirty="0" smtClean="0"/>
              <a:t>      </a:t>
            </a:r>
            <a:endParaRPr lang="en-US" u="sng" dirty="0" smtClean="0"/>
          </a:p>
          <a:p>
            <a:pPr>
              <a:buNone/>
            </a:pPr>
            <a:r>
              <a:rPr lang="en-US" dirty="0" smtClean="0"/>
              <a:t>                   2</a:t>
            </a:r>
          </a:p>
          <a:p>
            <a:pPr>
              <a:buNone/>
            </a:pPr>
            <a:r>
              <a:rPr lang="en-US" dirty="0" smtClean="0"/>
              <a:t>      Q =  </a:t>
            </a:r>
            <a:r>
              <a:rPr lang="en-US" u="sng" dirty="0" smtClean="0"/>
              <a:t>29.92 – 13.00</a:t>
            </a:r>
            <a:r>
              <a:rPr lang="en-US" dirty="0" smtClean="0"/>
              <a:t>   =   </a:t>
            </a:r>
            <a:r>
              <a:rPr lang="en-US" u="sng" dirty="0" smtClean="0"/>
              <a:t>16.92 </a:t>
            </a:r>
            <a:r>
              <a:rPr lang="en-US" dirty="0" smtClean="0"/>
              <a:t> =  8.46</a:t>
            </a:r>
          </a:p>
          <a:p>
            <a:pPr>
              <a:buNone/>
            </a:pPr>
            <a:r>
              <a:rPr lang="en-US" dirty="0" smtClean="0"/>
              <a:t>                         2                        2</a:t>
            </a:r>
            <a:endParaRPr lang="en-US" dirty="0"/>
          </a:p>
        </p:txBody>
      </p:sp>
    </p:spTree>
  </p:cSld>
  <p:clrMapOvr>
    <a:masterClrMapping/>
  </p:clrMapOvr>
  <p:transition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Coefficient of correlation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 Coefficient of correlation is a single number that tells us to what extent two variables or things are related and to what extent variations in one variable go with variations in the other</a:t>
            </a:r>
            <a:endParaRPr lang="en-US" dirty="0"/>
          </a:p>
        </p:txBody>
      </p:sp>
    </p:spTree>
  </p:cSld>
  <p:clrMapOvr>
    <a:masterClrMapping/>
  </p:clrMapOvr>
  <p:transition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Karl Pearson’s Product Moment Correlation (r) </a:t>
            </a:r>
            <a:br>
              <a:rPr lang="en-US" sz="2800" dirty="0" smtClean="0"/>
            </a:br>
            <a:r>
              <a:rPr lang="en-US" sz="2800" dirty="0" smtClean="0"/>
              <a:t>Deviation score method</a:t>
            </a:r>
            <a:endParaRPr lang="en-US" sz="28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914400" y="1447800"/>
          <a:ext cx="7772400" cy="457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1633"/>
                <a:gridCol w="1007533"/>
                <a:gridCol w="863600"/>
                <a:gridCol w="935566"/>
                <a:gridCol w="1223433"/>
                <a:gridCol w="1367367"/>
                <a:gridCol w="1583266"/>
              </a:tblGrid>
              <a:tr h="576204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marL="86360" marR="863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Y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marL="86360" marR="863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X-M</a:t>
                      </a:r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ᵪ</a:t>
                      </a:r>
                      <a:endParaRPr lang="en-US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marL="86360" marR="863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X-My</a:t>
                      </a:r>
                    </a:p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y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marL="86360" marR="8636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(X-M</a:t>
                      </a:r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ᵪ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)²</a:t>
                      </a:r>
                    </a:p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x²</a:t>
                      </a:r>
                    </a:p>
                  </a:txBody>
                  <a:tcPr marL="86360" marR="8636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(X-My)²</a:t>
                      </a:r>
                    </a:p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y²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marL="86360" marR="8636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(X-M</a:t>
                      </a:r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ᵪ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)x(X-My)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>
                          <a:solidFill>
                            <a:schemeClr val="tx1"/>
                          </a:solidFill>
                        </a:rPr>
                        <a:t>xy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marL="86360" marR="86360"/>
                </a:tc>
              </a:tr>
              <a:tr h="538966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 marL="86360" marR="863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11</a:t>
                      </a:r>
                      <a:endParaRPr lang="en-US" dirty="0"/>
                    </a:p>
                  </a:txBody>
                  <a:tcPr marL="86360" marR="863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 marL="86360" marR="863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 marL="86360" marR="863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16</a:t>
                      </a:r>
                      <a:endParaRPr lang="en-US" dirty="0"/>
                    </a:p>
                  </a:txBody>
                  <a:tcPr marL="86360" marR="863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25</a:t>
                      </a:r>
                      <a:endParaRPr lang="en-US" dirty="0"/>
                    </a:p>
                  </a:txBody>
                  <a:tcPr marL="86360" marR="863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</a:t>
                      </a:r>
                      <a:endParaRPr lang="en-US" dirty="0"/>
                    </a:p>
                  </a:txBody>
                  <a:tcPr marL="86360" marR="86360"/>
                </a:tc>
              </a:tr>
              <a:tr h="538966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 marL="86360" marR="863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 marL="86360" marR="863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 marL="86360" marR="863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 marL="86360" marR="863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 marL="86360" marR="863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 marL="86360" marR="863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 marL="86360" marR="86360"/>
                </a:tc>
              </a:tr>
              <a:tr h="538966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 marL="86360" marR="863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 marL="86360" marR="863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 marL="86360" marR="863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-4</a:t>
                      </a:r>
                      <a:endParaRPr lang="en-US" dirty="0"/>
                    </a:p>
                  </a:txBody>
                  <a:tcPr marL="86360" marR="863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 marL="86360" marR="863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16</a:t>
                      </a:r>
                      <a:endParaRPr lang="en-US" dirty="0"/>
                    </a:p>
                  </a:txBody>
                  <a:tcPr marL="86360" marR="863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 marL="86360" marR="86360"/>
                </a:tc>
              </a:tr>
              <a:tr h="538966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 marL="86360" marR="863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 marL="86360" marR="863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-2</a:t>
                      </a:r>
                      <a:endParaRPr lang="en-US" dirty="0"/>
                    </a:p>
                  </a:txBody>
                  <a:tcPr marL="86360" marR="863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 marL="86360" marR="863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 marL="86360" marR="863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 marL="86360" marR="863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 marL="86360" marR="86360"/>
                </a:tc>
              </a:tr>
              <a:tr h="538966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 marL="86360" marR="863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 marL="86360" marR="863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-4</a:t>
                      </a:r>
                      <a:endParaRPr lang="en-US" dirty="0"/>
                    </a:p>
                  </a:txBody>
                  <a:tcPr marL="86360" marR="863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-2</a:t>
                      </a:r>
                      <a:endParaRPr lang="en-US" dirty="0"/>
                    </a:p>
                  </a:txBody>
                  <a:tcPr marL="86360" marR="863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16</a:t>
                      </a:r>
                      <a:endParaRPr lang="en-US" dirty="0"/>
                    </a:p>
                  </a:txBody>
                  <a:tcPr marL="86360" marR="863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 marL="86360" marR="863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 marL="86360" marR="86360"/>
                </a:tc>
              </a:tr>
              <a:tr h="538966">
                <a:tc>
                  <a:txBody>
                    <a:bodyPr/>
                    <a:lstStyle/>
                    <a:p>
                      <a:pPr algn="ctr"/>
                      <a:r>
                        <a:rPr lang="el-GR" b="1" dirty="0" smtClean="0"/>
                        <a:t>Σ</a:t>
                      </a:r>
                      <a:r>
                        <a:rPr lang="en-US" b="1" dirty="0" smtClean="0"/>
                        <a:t>=30</a:t>
                      </a:r>
                      <a:endParaRPr lang="en-US" b="1" dirty="0"/>
                    </a:p>
                  </a:txBody>
                  <a:tcPr marL="86360" marR="863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b="1" dirty="0" smtClean="0"/>
                        <a:t>Σ</a:t>
                      </a:r>
                      <a:r>
                        <a:rPr lang="en-US" b="1" dirty="0" smtClean="0"/>
                        <a:t>=30</a:t>
                      </a:r>
                      <a:endParaRPr lang="en-US" b="1" dirty="0"/>
                    </a:p>
                  </a:txBody>
                  <a:tcPr marL="86360" marR="86360"/>
                </a:tc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 marL="86360" marR="86360"/>
                </a:tc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 marL="86360" marR="8636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b="1" dirty="0" smtClean="0"/>
                        <a:t>Σ</a:t>
                      </a:r>
                      <a:r>
                        <a:rPr lang="en-US" b="1" dirty="0" smtClean="0"/>
                        <a:t>x²=40</a:t>
                      </a:r>
                      <a:endParaRPr lang="en-US" b="1" dirty="0"/>
                    </a:p>
                  </a:txBody>
                  <a:tcPr marL="86360" marR="8636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b="1" dirty="0" smtClean="0"/>
                        <a:t>Σ</a:t>
                      </a:r>
                      <a:r>
                        <a:rPr lang="en-US" b="1" dirty="0" smtClean="0"/>
                        <a:t>y²=46</a:t>
                      </a:r>
                      <a:endParaRPr lang="en-US" b="1" dirty="0"/>
                    </a:p>
                  </a:txBody>
                  <a:tcPr marL="86360" marR="863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b="1" dirty="0" smtClean="0"/>
                        <a:t>Σ</a:t>
                      </a:r>
                      <a:r>
                        <a:rPr lang="en-US" b="1" dirty="0" err="1" smtClean="0"/>
                        <a:t>xy</a:t>
                      </a:r>
                      <a:r>
                        <a:rPr lang="en-US" b="1" dirty="0" smtClean="0"/>
                        <a:t>=30</a:t>
                      </a:r>
                      <a:endParaRPr lang="en-US" b="1" dirty="0"/>
                    </a:p>
                  </a:txBody>
                  <a:tcPr marL="86360" marR="86360"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81000" y="5562600"/>
            <a:ext cx="2133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Mean X = 30/5 = 6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81000" y="6096000"/>
            <a:ext cx="2133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Mean Y = 30/5 = 6</a:t>
            </a:r>
            <a:endParaRPr lang="en-US" dirty="0"/>
          </a:p>
        </p:txBody>
      </p:sp>
    </p:spTree>
  </p:cSld>
  <p:clrMapOvr>
    <a:masterClrMapping/>
  </p:clrMapOvr>
  <p:transition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Formula: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Coefficient of correlation (r)</a:t>
            </a:r>
          </a:p>
          <a:p>
            <a:r>
              <a:rPr lang="en-US" dirty="0" smtClean="0"/>
              <a:t>        r  =           </a:t>
            </a:r>
            <a:r>
              <a:rPr lang="el-GR" u="sng" dirty="0" smtClean="0"/>
              <a:t>Σ</a:t>
            </a:r>
            <a:r>
              <a:rPr lang="en-US" u="sng" dirty="0" err="1" smtClean="0"/>
              <a:t>xy</a:t>
            </a:r>
            <a:endParaRPr lang="en-US" u="sng" dirty="0" smtClean="0"/>
          </a:p>
          <a:p>
            <a:pPr>
              <a:buNone/>
            </a:pPr>
            <a:r>
              <a:rPr lang="en-US" dirty="0" smtClean="0"/>
              <a:t>                         √</a:t>
            </a:r>
            <a:r>
              <a:rPr lang="el-GR" dirty="0" smtClean="0"/>
              <a:t>Σ</a:t>
            </a:r>
            <a:r>
              <a:rPr lang="en-US" dirty="0" smtClean="0"/>
              <a:t>x²</a:t>
            </a:r>
            <a:r>
              <a:rPr lang="el-GR" dirty="0" smtClean="0"/>
              <a:t>Σ</a:t>
            </a:r>
            <a:r>
              <a:rPr lang="en-US" dirty="0" smtClean="0"/>
              <a:t>y²</a:t>
            </a:r>
          </a:p>
          <a:p>
            <a:r>
              <a:rPr lang="en-US" dirty="0" smtClean="0"/>
              <a:t>        r  =            </a:t>
            </a:r>
            <a:r>
              <a:rPr lang="en-US" u="sng" dirty="0" smtClean="0"/>
              <a:t>30</a:t>
            </a:r>
          </a:p>
          <a:p>
            <a:pPr>
              <a:buNone/>
            </a:pPr>
            <a:r>
              <a:rPr lang="en-US" dirty="0" smtClean="0"/>
              <a:t>                       √(40)(46)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        r  =           </a:t>
            </a:r>
            <a:r>
              <a:rPr lang="en-US" u="sng" dirty="0" smtClean="0"/>
              <a:t>30  </a:t>
            </a:r>
            <a:r>
              <a:rPr lang="en-US" dirty="0" smtClean="0"/>
              <a:t>    = </a:t>
            </a:r>
            <a:r>
              <a:rPr lang="en-US" u="sng" dirty="0" smtClean="0"/>
              <a:t> 30  </a:t>
            </a:r>
            <a:r>
              <a:rPr lang="en-US" dirty="0" smtClean="0"/>
              <a:t>     =  0.7</a:t>
            </a:r>
          </a:p>
          <a:p>
            <a:pPr>
              <a:buNone/>
            </a:pPr>
            <a:r>
              <a:rPr lang="en-US" dirty="0" smtClean="0"/>
              <a:t>                         √42.9      6.54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ransition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Rank Difference Coefficient of correlation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2" y="1600200"/>
          <a:ext cx="9143997" cy="4993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85334"/>
                <a:gridCol w="1427238"/>
                <a:gridCol w="1306285"/>
                <a:gridCol w="1306285"/>
                <a:gridCol w="1306285"/>
                <a:gridCol w="1306285"/>
                <a:gridCol w="1306285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Students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Score on test 1 (X)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Score on test 2 (Y)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 rank on test 1 (R₁)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Rank on test 2 (R₂)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Difference between ranks (D)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Difference squared (D²)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6.5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5.5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1.0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1.00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5.5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-2.5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6.25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1.5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3.5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12.25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-1.0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1.00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1.5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-0.5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0.25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6.5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7.5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-1.0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1.00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-1.0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1.00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1.0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1.00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J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7.5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0.25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N=10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√D²=24.00</a:t>
                      </a:r>
                      <a:endParaRPr lang="en-US" b="1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Formula: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rho = 1    -   </a:t>
            </a:r>
            <a:r>
              <a:rPr lang="en-US" sz="2400" u="sng" dirty="0" smtClean="0"/>
              <a:t> 6</a:t>
            </a:r>
            <a:r>
              <a:rPr lang="el-GR" sz="2400" u="sng" dirty="0" smtClean="0"/>
              <a:t> Σ</a:t>
            </a:r>
            <a:r>
              <a:rPr lang="en-US" sz="2400" u="sng" dirty="0" smtClean="0"/>
              <a:t>D</a:t>
            </a:r>
            <a:r>
              <a:rPr lang="el-GR" sz="2400" u="sng" dirty="0" smtClean="0"/>
              <a:t> </a:t>
            </a:r>
            <a:r>
              <a:rPr lang="en-US" sz="2400" u="sng" dirty="0" smtClean="0"/>
              <a:t>²</a:t>
            </a:r>
          </a:p>
          <a:p>
            <a:pPr>
              <a:buNone/>
            </a:pPr>
            <a:r>
              <a:rPr lang="en-US" sz="2400" dirty="0" smtClean="0"/>
              <a:t>                        N(N² - 1)</a:t>
            </a:r>
          </a:p>
          <a:p>
            <a:r>
              <a:rPr lang="en-US" sz="2400" dirty="0" smtClean="0"/>
              <a:t>rho = 1    -   </a:t>
            </a:r>
            <a:r>
              <a:rPr lang="en-US" sz="2400" u="sng" dirty="0" smtClean="0"/>
              <a:t> 6</a:t>
            </a:r>
            <a:r>
              <a:rPr lang="el-GR" sz="2400" u="sng" dirty="0" smtClean="0"/>
              <a:t> </a:t>
            </a:r>
            <a:r>
              <a:rPr lang="en-US" sz="2400" u="sng" dirty="0" smtClean="0"/>
              <a:t> x  24</a:t>
            </a:r>
          </a:p>
          <a:p>
            <a:pPr>
              <a:buNone/>
            </a:pPr>
            <a:r>
              <a:rPr lang="en-US" sz="2400" dirty="0" smtClean="0"/>
              <a:t>                        10(10² - 1)</a:t>
            </a:r>
          </a:p>
          <a:p>
            <a:r>
              <a:rPr lang="en-US" sz="2400" dirty="0" smtClean="0"/>
              <a:t>rho = 1    -   </a:t>
            </a:r>
            <a:r>
              <a:rPr lang="en-US" sz="2400" u="sng" dirty="0" smtClean="0"/>
              <a:t>  144   </a:t>
            </a:r>
          </a:p>
          <a:p>
            <a:pPr>
              <a:buNone/>
            </a:pPr>
            <a:r>
              <a:rPr lang="en-US" sz="2400" dirty="0" smtClean="0"/>
              <a:t>                        10 x 99</a:t>
            </a:r>
          </a:p>
          <a:p>
            <a:r>
              <a:rPr lang="en-US" sz="2400" dirty="0" smtClean="0"/>
              <a:t>rho = 1    -   </a:t>
            </a:r>
            <a:r>
              <a:rPr lang="en-US" sz="2400" u="sng" dirty="0" smtClean="0"/>
              <a:t> 144</a:t>
            </a:r>
          </a:p>
          <a:p>
            <a:pPr>
              <a:buNone/>
            </a:pPr>
            <a:r>
              <a:rPr lang="en-US" sz="2400" dirty="0" smtClean="0"/>
              <a:t>                           990</a:t>
            </a:r>
          </a:p>
          <a:p>
            <a:r>
              <a:rPr lang="en-US" sz="2400" dirty="0" smtClean="0"/>
              <a:t>rho = 1    -   </a:t>
            </a:r>
            <a:r>
              <a:rPr lang="en-US" sz="2400" u="sng" dirty="0" smtClean="0"/>
              <a:t> 990 – 144 </a:t>
            </a:r>
            <a:r>
              <a:rPr lang="en-US" sz="2400" dirty="0" smtClean="0"/>
              <a:t>            =       </a:t>
            </a:r>
            <a:r>
              <a:rPr lang="en-US" sz="2400" b="1" dirty="0" smtClean="0"/>
              <a:t>0.855</a:t>
            </a:r>
          </a:p>
          <a:p>
            <a:pPr>
              <a:buNone/>
            </a:pPr>
            <a:r>
              <a:rPr lang="en-US" sz="2400" dirty="0" smtClean="0"/>
              <a:t>                                990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endParaRPr lang="en-US" sz="2400" dirty="0" smtClean="0"/>
          </a:p>
          <a:p>
            <a:endParaRPr lang="en-US" sz="2400" dirty="0"/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Calculation of Mean (long method)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914400" y="1447800"/>
          <a:ext cx="7772400" cy="4348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43100"/>
                <a:gridCol w="1943100"/>
                <a:gridCol w="1943100"/>
                <a:gridCol w="19431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Class Interval (CI)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marL="86360" marR="863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Mid-Point</a:t>
                      </a:r>
                    </a:p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(X)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marL="86360" marR="863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Frequency</a:t>
                      </a:r>
                    </a:p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(f)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marL="86360" marR="863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Frequency x Midpoint (f x </a:t>
                      </a:r>
                      <a:r>
                        <a:rPr lang="en-US" dirty="0" err="1" smtClean="0">
                          <a:solidFill>
                            <a:schemeClr val="tx1"/>
                          </a:solidFill>
                        </a:rPr>
                        <a:t>X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marL="86360" marR="86360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45-49</a:t>
                      </a:r>
                      <a:endParaRPr lang="en-US" dirty="0"/>
                    </a:p>
                  </a:txBody>
                  <a:tcPr marL="86360" marR="86360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marL="86360" marR="863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 marL="86360" marR="86360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marL="86360" marR="86360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40-44</a:t>
                      </a:r>
                      <a:endParaRPr lang="en-US" dirty="0"/>
                    </a:p>
                  </a:txBody>
                  <a:tcPr marL="86360" marR="86360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marL="86360" marR="863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 marL="86360" marR="86360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marL="86360" marR="86360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35-39</a:t>
                      </a:r>
                      <a:endParaRPr lang="en-US" dirty="0"/>
                    </a:p>
                  </a:txBody>
                  <a:tcPr marL="86360" marR="86360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marL="86360" marR="863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 marL="86360" marR="86360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marL="86360" marR="86360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30-34</a:t>
                      </a:r>
                      <a:endParaRPr lang="en-US" dirty="0"/>
                    </a:p>
                  </a:txBody>
                  <a:tcPr marL="86360" marR="86360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marL="86360" marR="863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 marL="86360" marR="86360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marL="86360" marR="86360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25-29</a:t>
                      </a:r>
                      <a:endParaRPr lang="en-US" dirty="0"/>
                    </a:p>
                  </a:txBody>
                  <a:tcPr marL="86360" marR="86360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marL="86360" marR="863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 marL="86360" marR="86360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marL="86360" marR="86360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20-24</a:t>
                      </a:r>
                      <a:endParaRPr lang="en-US" dirty="0"/>
                    </a:p>
                  </a:txBody>
                  <a:tcPr marL="86360" marR="86360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marL="86360" marR="863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 marL="86360" marR="86360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marL="86360" marR="86360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15-19</a:t>
                      </a:r>
                      <a:endParaRPr lang="en-US" dirty="0"/>
                    </a:p>
                  </a:txBody>
                  <a:tcPr marL="86360" marR="86360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marL="86360" marR="863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 marL="86360" marR="86360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marL="86360" marR="86360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10-14</a:t>
                      </a:r>
                      <a:endParaRPr lang="en-US" dirty="0"/>
                    </a:p>
                  </a:txBody>
                  <a:tcPr marL="86360" marR="86360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marL="86360" marR="863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 marL="86360" marR="86360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marL="86360" marR="86360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5-9</a:t>
                      </a:r>
                      <a:endParaRPr lang="en-US" dirty="0"/>
                    </a:p>
                  </a:txBody>
                  <a:tcPr marL="86360" marR="86360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marL="86360" marR="863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</a:t>
                      </a:r>
                      <a:endParaRPr lang="en-US" dirty="0"/>
                    </a:p>
                  </a:txBody>
                  <a:tcPr marL="86360" marR="86360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marL="86360" marR="86360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 marL="86360" marR="86360"/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 marL="86360" marR="863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N=50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 marL="86360" marR="86360"/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 marL="86360" marR="86360"/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Calculation of Mean (long method)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914400" y="1447800"/>
          <a:ext cx="7772400" cy="4348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43100"/>
                <a:gridCol w="1943100"/>
                <a:gridCol w="1943100"/>
                <a:gridCol w="19431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Class Interval (CI)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marL="86360" marR="863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Mid-Point</a:t>
                      </a:r>
                    </a:p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(X)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marL="86360" marR="863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Frequency</a:t>
                      </a:r>
                    </a:p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(f)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marL="86360" marR="863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Frequency x Midpoint (f x </a:t>
                      </a:r>
                      <a:r>
                        <a:rPr lang="en-US" dirty="0" err="1" smtClean="0">
                          <a:solidFill>
                            <a:schemeClr val="tx1"/>
                          </a:solidFill>
                        </a:rPr>
                        <a:t>X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marL="86360" marR="86360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45-49</a:t>
                      </a:r>
                      <a:endParaRPr lang="en-US" dirty="0"/>
                    </a:p>
                  </a:txBody>
                  <a:tcPr marL="86360" marR="863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47</a:t>
                      </a:r>
                      <a:endParaRPr lang="en-US" dirty="0"/>
                    </a:p>
                  </a:txBody>
                  <a:tcPr marL="86360" marR="863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 marL="86360" marR="863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94</a:t>
                      </a:r>
                      <a:endParaRPr lang="en-US" dirty="0"/>
                    </a:p>
                  </a:txBody>
                  <a:tcPr marL="86360" marR="86360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40-44</a:t>
                      </a:r>
                      <a:endParaRPr lang="en-US" dirty="0"/>
                    </a:p>
                  </a:txBody>
                  <a:tcPr marL="86360" marR="863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42</a:t>
                      </a:r>
                      <a:endParaRPr lang="en-US" dirty="0"/>
                    </a:p>
                  </a:txBody>
                  <a:tcPr marL="86360" marR="863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 marL="86360" marR="863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126</a:t>
                      </a:r>
                      <a:endParaRPr lang="en-US" dirty="0"/>
                    </a:p>
                  </a:txBody>
                  <a:tcPr marL="86360" marR="86360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35-39</a:t>
                      </a:r>
                      <a:endParaRPr lang="en-US" dirty="0"/>
                    </a:p>
                  </a:txBody>
                  <a:tcPr marL="86360" marR="863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37</a:t>
                      </a:r>
                      <a:endParaRPr lang="en-US" dirty="0"/>
                    </a:p>
                  </a:txBody>
                  <a:tcPr marL="86360" marR="863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 marL="86360" marR="863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74</a:t>
                      </a:r>
                      <a:endParaRPr lang="en-US" dirty="0"/>
                    </a:p>
                  </a:txBody>
                  <a:tcPr marL="86360" marR="86360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30-34</a:t>
                      </a:r>
                      <a:endParaRPr lang="en-US" dirty="0"/>
                    </a:p>
                  </a:txBody>
                  <a:tcPr marL="86360" marR="863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32</a:t>
                      </a:r>
                      <a:endParaRPr lang="en-US" dirty="0"/>
                    </a:p>
                  </a:txBody>
                  <a:tcPr marL="86360" marR="863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 marL="86360" marR="863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192</a:t>
                      </a:r>
                      <a:endParaRPr lang="en-US" dirty="0"/>
                    </a:p>
                  </a:txBody>
                  <a:tcPr marL="86360" marR="86360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25-29</a:t>
                      </a:r>
                      <a:endParaRPr lang="en-US" dirty="0"/>
                    </a:p>
                  </a:txBody>
                  <a:tcPr marL="86360" marR="863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27</a:t>
                      </a:r>
                      <a:endParaRPr lang="en-US" dirty="0"/>
                    </a:p>
                  </a:txBody>
                  <a:tcPr marL="86360" marR="863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 marL="86360" marR="863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216</a:t>
                      </a:r>
                      <a:endParaRPr lang="en-US" dirty="0"/>
                    </a:p>
                  </a:txBody>
                  <a:tcPr marL="86360" marR="86360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20-24</a:t>
                      </a:r>
                      <a:endParaRPr lang="en-US" dirty="0"/>
                    </a:p>
                  </a:txBody>
                  <a:tcPr marL="86360" marR="863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22</a:t>
                      </a:r>
                      <a:endParaRPr lang="en-US" dirty="0"/>
                    </a:p>
                  </a:txBody>
                  <a:tcPr marL="86360" marR="863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 marL="86360" marR="863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176</a:t>
                      </a:r>
                      <a:endParaRPr lang="en-US" dirty="0"/>
                    </a:p>
                  </a:txBody>
                  <a:tcPr marL="86360" marR="86360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15-19</a:t>
                      </a:r>
                      <a:endParaRPr lang="en-US" dirty="0"/>
                    </a:p>
                  </a:txBody>
                  <a:tcPr marL="86360" marR="863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17</a:t>
                      </a:r>
                      <a:endParaRPr lang="en-US" dirty="0"/>
                    </a:p>
                  </a:txBody>
                  <a:tcPr marL="86360" marR="863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 marL="86360" marR="863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119</a:t>
                      </a:r>
                      <a:endParaRPr lang="en-US" dirty="0"/>
                    </a:p>
                  </a:txBody>
                  <a:tcPr marL="86360" marR="86360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10-14</a:t>
                      </a:r>
                      <a:endParaRPr lang="en-US" dirty="0"/>
                    </a:p>
                  </a:txBody>
                  <a:tcPr marL="86360" marR="863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12</a:t>
                      </a:r>
                      <a:endParaRPr lang="en-US" dirty="0"/>
                    </a:p>
                  </a:txBody>
                  <a:tcPr marL="86360" marR="863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 marL="86360" marR="863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60</a:t>
                      </a:r>
                      <a:endParaRPr lang="en-US" dirty="0"/>
                    </a:p>
                  </a:txBody>
                  <a:tcPr marL="86360" marR="86360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5-9</a:t>
                      </a:r>
                      <a:endParaRPr lang="en-US" dirty="0"/>
                    </a:p>
                  </a:txBody>
                  <a:tcPr marL="86360" marR="863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 marL="86360" marR="863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</a:t>
                      </a:r>
                      <a:endParaRPr lang="en-US" dirty="0"/>
                    </a:p>
                  </a:txBody>
                  <a:tcPr marL="86360" marR="863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63</a:t>
                      </a:r>
                      <a:endParaRPr lang="en-US" dirty="0"/>
                    </a:p>
                  </a:txBody>
                  <a:tcPr marL="86360" marR="86360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 marL="86360" marR="86360"/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 marL="86360" marR="863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N=50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 marL="86360" marR="863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b="1" dirty="0" smtClean="0">
                          <a:solidFill>
                            <a:schemeClr val="tx1"/>
                          </a:solidFill>
                        </a:rPr>
                        <a:t>Σ</a:t>
                      </a:r>
                      <a:r>
                        <a:rPr lang="en-US" b="1" dirty="0" err="1" smtClean="0">
                          <a:solidFill>
                            <a:schemeClr val="tx1"/>
                          </a:solidFill>
                        </a:rPr>
                        <a:t>fX</a:t>
                      </a:r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=1120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 marL="86360" marR="86360"/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Substituting the values in the formula: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          Mean =   </a:t>
            </a:r>
            <a:r>
              <a:rPr lang="el-GR" u="sng" dirty="0" smtClean="0"/>
              <a:t>Σ</a:t>
            </a:r>
            <a:r>
              <a:rPr lang="en-US" u="sng" dirty="0" err="1" smtClean="0"/>
              <a:t>fX</a:t>
            </a:r>
            <a:endParaRPr lang="en-US" u="sng" dirty="0" smtClean="0"/>
          </a:p>
          <a:p>
            <a:pPr>
              <a:buNone/>
            </a:pPr>
            <a:r>
              <a:rPr lang="en-US" dirty="0" smtClean="0"/>
              <a:t>                               N</a:t>
            </a:r>
          </a:p>
          <a:p>
            <a:pPr>
              <a:buNone/>
            </a:pPr>
            <a:r>
              <a:rPr lang="en-US" dirty="0" smtClean="0"/>
              <a:t>Or         Mean =  </a:t>
            </a:r>
            <a:r>
              <a:rPr lang="en-US" u="sng" dirty="0" smtClean="0"/>
              <a:t>1120 </a:t>
            </a:r>
            <a:r>
              <a:rPr lang="en-US" dirty="0" smtClean="0"/>
              <a:t>     =  22.40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		            50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Calculation of Median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457200" y="1600200"/>
          <a:ext cx="6172200" cy="4622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43050"/>
                <a:gridCol w="1543050"/>
                <a:gridCol w="1543050"/>
                <a:gridCol w="154305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Class Interval (CI)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Exact-Limits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Frequency</a:t>
                      </a:r>
                    </a:p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(f)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Cumulative Frequency (</a:t>
                      </a:r>
                      <a:r>
                        <a:rPr lang="en-US" dirty="0" err="1" smtClean="0">
                          <a:solidFill>
                            <a:schemeClr val="tx1"/>
                          </a:solidFill>
                        </a:rPr>
                        <a:t>Cumf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45-49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40-44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35-39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30-34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25-29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20-24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8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15-19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10-14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5-9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N=50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Rounded Rectangle 4"/>
          <p:cNvSpPr/>
          <p:nvPr/>
        </p:nvSpPr>
        <p:spPr>
          <a:xfrm>
            <a:off x="7162800" y="1676400"/>
            <a:ext cx="1752600" cy="1600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MedianliesCI</a:t>
            </a:r>
            <a:r>
              <a:rPr lang="en-US" dirty="0" smtClean="0"/>
              <a:t>=N/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Calculation of Median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914400" y="1447800"/>
          <a:ext cx="7772400" cy="457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43100"/>
                <a:gridCol w="1943100"/>
                <a:gridCol w="1943100"/>
                <a:gridCol w="19431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Class Interval (CI)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marL="86360" marR="863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Exact-Limits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marL="86360" marR="863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Frequency</a:t>
                      </a:r>
                    </a:p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(f)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marL="86360" marR="863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Cumulative Frequency (</a:t>
                      </a:r>
                      <a:r>
                        <a:rPr lang="en-US" dirty="0" err="1" smtClean="0">
                          <a:solidFill>
                            <a:schemeClr val="tx1"/>
                          </a:solidFill>
                        </a:rPr>
                        <a:t>Cumf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marL="86360" marR="86360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45-49</a:t>
                      </a:r>
                      <a:endParaRPr lang="en-US" dirty="0"/>
                    </a:p>
                  </a:txBody>
                  <a:tcPr marL="86360" marR="863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44.5-49.5</a:t>
                      </a:r>
                      <a:endParaRPr lang="en-US" dirty="0"/>
                    </a:p>
                  </a:txBody>
                  <a:tcPr marL="86360" marR="863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 marL="86360" marR="863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50</a:t>
                      </a:r>
                      <a:endParaRPr lang="en-US" dirty="0"/>
                    </a:p>
                  </a:txBody>
                  <a:tcPr marL="86360" marR="86360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40-44</a:t>
                      </a:r>
                      <a:endParaRPr lang="en-US" dirty="0"/>
                    </a:p>
                  </a:txBody>
                  <a:tcPr marL="86360" marR="863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39.5-44.5</a:t>
                      </a:r>
                      <a:endParaRPr lang="en-US" dirty="0"/>
                    </a:p>
                  </a:txBody>
                  <a:tcPr marL="86360" marR="863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 marL="86360" marR="863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48</a:t>
                      </a:r>
                      <a:endParaRPr lang="en-US" dirty="0"/>
                    </a:p>
                  </a:txBody>
                  <a:tcPr marL="86360" marR="86360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35-39</a:t>
                      </a:r>
                      <a:endParaRPr lang="en-US" dirty="0"/>
                    </a:p>
                  </a:txBody>
                  <a:tcPr marL="86360" marR="863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34.5-39.5</a:t>
                      </a:r>
                      <a:endParaRPr lang="en-US" dirty="0"/>
                    </a:p>
                  </a:txBody>
                  <a:tcPr marL="86360" marR="863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 marL="86360" marR="863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45</a:t>
                      </a:r>
                      <a:endParaRPr lang="en-US" dirty="0"/>
                    </a:p>
                  </a:txBody>
                  <a:tcPr marL="86360" marR="86360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30-34</a:t>
                      </a:r>
                      <a:endParaRPr lang="en-US" dirty="0"/>
                    </a:p>
                  </a:txBody>
                  <a:tcPr marL="86360" marR="863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29.5-34.5</a:t>
                      </a:r>
                      <a:endParaRPr lang="en-US" dirty="0"/>
                    </a:p>
                  </a:txBody>
                  <a:tcPr marL="86360" marR="863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 marL="86360" marR="863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43</a:t>
                      </a:r>
                      <a:endParaRPr lang="en-US" dirty="0"/>
                    </a:p>
                  </a:txBody>
                  <a:tcPr marL="86360" marR="86360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25-29</a:t>
                      </a:r>
                      <a:endParaRPr lang="en-US" dirty="0"/>
                    </a:p>
                  </a:txBody>
                  <a:tcPr marL="86360" marR="863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24.5-29.5</a:t>
                      </a:r>
                      <a:endParaRPr lang="en-US" dirty="0"/>
                    </a:p>
                  </a:txBody>
                  <a:tcPr marL="86360" marR="863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 marL="86360" marR="863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37</a:t>
                      </a:r>
                      <a:endParaRPr lang="en-US" dirty="0"/>
                    </a:p>
                  </a:txBody>
                  <a:tcPr marL="86360" marR="86360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20-24</a:t>
                      </a:r>
                      <a:endParaRPr lang="en-US" b="1" dirty="0"/>
                    </a:p>
                  </a:txBody>
                  <a:tcPr marL="86360" marR="863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19.5-24.5</a:t>
                      </a:r>
                      <a:endParaRPr lang="en-US" b="1" dirty="0"/>
                    </a:p>
                  </a:txBody>
                  <a:tcPr marL="86360" marR="863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8</a:t>
                      </a:r>
                      <a:endParaRPr lang="en-US" b="1" dirty="0"/>
                    </a:p>
                  </a:txBody>
                  <a:tcPr marL="86360" marR="863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29</a:t>
                      </a:r>
                      <a:endParaRPr lang="en-US" b="1" dirty="0"/>
                    </a:p>
                  </a:txBody>
                  <a:tcPr marL="86360" marR="86360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15-19</a:t>
                      </a:r>
                      <a:endParaRPr lang="en-US" dirty="0"/>
                    </a:p>
                  </a:txBody>
                  <a:tcPr marL="86360" marR="863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14.5-19.5</a:t>
                      </a:r>
                      <a:endParaRPr lang="en-US" dirty="0"/>
                    </a:p>
                  </a:txBody>
                  <a:tcPr marL="86360" marR="863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 marL="86360" marR="863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21</a:t>
                      </a:r>
                      <a:endParaRPr lang="en-US" b="1" dirty="0"/>
                    </a:p>
                  </a:txBody>
                  <a:tcPr marL="86360" marR="86360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10-14</a:t>
                      </a:r>
                      <a:endParaRPr lang="en-US" dirty="0"/>
                    </a:p>
                  </a:txBody>
                  <a:tcPr marL="86360" marR="863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9.5-14.5</a:t>
                      </a:r>
                      <a:endParaRPr lang="en-US" dirty="0"/>
                    </a:p>
                  </a:txBody>
                  <a:tcPr marL="86360" marR="863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 marL="86360" marR="863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14</a:t>
                      </a:r>
                      <a:endParaRPr lang="en-US" dirty="0"/>
                    </a:p>
                  </a:txBody>
                  <a:tcPr marL="86360" marR="86360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5-9</a:t>
                      </a:r>
                      <a:endParaRPr lang="en-US" dirty="0"/>
                    </a:p>
                  </a:txBody>
                  <a:tcPr marL="86360" marR="863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4.5-9.5</a:t>
                      </a:r>
                      <a:endParaRPr lang="en-US" dirty="0"/>
                    </a:p>
                  </a:txBody>
                  <a:tcPr marL="86360" marR="863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</a:t>
                      </a:r>
                      <a:endParaRPr lang="en-US" dirty="0"/>
                    </a:p>
                  </a:txBody>
                  <a:tcPr marL="86360" marR="863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</a:t>
                      </a:r>
                      <a:endParaRPr lang="en-US" dirty="0"/>
                    </a:p>
                  </a:txBody>
                  <a:tcPr marL="86360" marR="86360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marL="86360" marR="86360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marL="86360" marR="863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N=50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 marL="86360" marR="86360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marL="86360" marR="86360"/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Substituting the values in the formula: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Median = L + [</a:t>
            </a:r>
            <a:r>
              <a:rPr lang="en-US" u="sng" dirty="0" smtClean="0"/>
              <a:t>N/2 –</a:t>
            </a:r>
            <a:r>
              <a:rPr lang="en-US" u="sng" dirty="0" err="1" smtClean="0"/>
              <a:t>Cumfb</a:t>
            </a:r>
            <a:r>
              <a:rPr lang="en-US" dirty="0" smtClean="0"/>
              <a:t>]  x </a:t>
            </a:r>
            <a:r>
              <a:rPr lang="en-US" dirty="0" err="1" smtClean="0"/>
              <a:t>i</a:t>
            </a:r>
            <a:endParaRPr lang="en-US" dirty="0" smtClean="0"/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				</a:t>
            </a:r>
            <a:r>
              <a:rPr lang="en-US" dirty="0" err="1" smtClean="0"/>
              <a:t>fw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L = exact lower limit of the C I in which the median lies (19.5) </a:t>
            </a:r>
          </a:p>
          <a:p>
            <a:pPr>
              <a:buNone/>
            </a:pPr>
            <a:r>
              <a:rPr lang="en-US" dirty="0" err="1" smtClean="0"/>
              <a:t>Cumfb</a:t>
            </a:r>
            <a:r>
              <a:rPr lang="en-US" dirty="0" smtClean="0"/>
              <a:t>= cumulative frequency below the C I containing Median (21)</a:t>
            </a:r>
          </a:p>
          <a:p>
            <a:pPr>
              <a:buNone/>
            </a:pPr>
            <a:r>
              <a:rPr lang="en-US" dirty="0" err="1" smtClean="0"/>
              <a:t>fw</a:t>
            </a:r>
            <a:r>
              <a:rPr lang="en-US" dirty="0" smtClean="0"/>
              <a:t> = frequency within the C I containing the Median (8)</a:t>
            </a:r>
          </a:p>
          <a:p>
            <a:pPr>
              <a:buNone/>
            </a:pPr>
            <a:r>
              <a:rPr lang="en-US" dirty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= size of the C I (5)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507</TotalTime>
  <Words>1810</Words>
  <Application>Microsoft Office PowerPoint</Application>
  <PresentationFormat>On-screen Show (4:3)</PresentationFormat>
  <Paragraphs>705</Paragraphs>
  <Slides>35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37" baseType="lpstr">
      <vt:lpstr>Equity</vt:lpstr>
      <vt:lpstr>Equation</vt:lpstr>
      <vt:lpstr>Educational statistics </vt:lpstr>
      <vt:lpstr>1.1: What is Statistics?</vt:lpstr>
      <vt:lpstr>Slide 3</vt:lpstr>
      <vt:lpstr>Calculation of Mean (long method)</vt:lpstr>
      <vt:lpstr>Calculation of Mean (long method)</vt:lpstr>
      <vt:lpstr>Substituting the values in the formula:</vt:lpstr>
      <vt:lpstr>Calculation of Median</vt:lpstr>
      <vt:lpstr>Calculation of Median</vt:lpstr>
      <vt:lpstr>Substituting the values in the formula:</vt:lpstr>
      <vt:lpstr>Slide 10</vt:lpstr>
      <vt:lpstr>Mode</vt:lpstr>
      <vt:lpstr>Calculation of mode</vt:lpstr>
      <vt:lpstr>Calculation of Mode</vt:lpstr>
      <vt:lpstr>Slide 14</vt:lpstr>
      <vt:lpstr>Measures of variability</vt:lpstr>
      <vt:lpstr>Average deviation</vt:lpstr>
      <vt:lpstr>Calculate average deviation from grouped data</vt:lpstr>
      <vt:lpstr>Calculate average deviation from grouped data</vt:lpstr>
      <vt:lpstr>Slide 19</vt:lpstr>
      <vt:lpstr>Standard Deviation</vt:lpstr>
      <vt:lpstr>Calculation of Standard Deviation (real mean method)</vt:lpstr>
      <vt:lpstr>Calculation of Standard Deviation (real mean method)</vt:lpstr>
      <vt:lpstr>Using the formula</vt:lpstr>
      <vt:lpstr>Quartile deviation</vt:lpstr>
      <vt:lpstr>Calculation of Quartile Deviation</vt:lpstr>
      <vt:lpstr>Calculation of Quartile Deviation</vt:lpstr>
      <vt:lpstr>Substituting the values in the formula</vt:lpstr>
      <vt:lpstr>Calculation of Q₁  </vt:lpstr>
      <vt:lpstr>Calculation of Q₃</vt:lpstr>
      <vt:lpstr>Calculation of Q</vt:lpstr>
      <vt:lpstr>Coefficient of correlation</vt:lpstr>
      <vt:lpstr>Karl Pearson’s Product Moment Correlation (r)  Deviation score method</vt:lpstr>
      <vt:lpstr>Formula:</vt:lpstr>
      <vt:lpstr>Rank Difference Coefficient of correlation</vt:lpstr>
      <vt:lpstr>Formula: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Educational statistics</dc:title>
  <dc:creator>LENOVO</dc:creator>
  <cp:lastModifiedBy>Acer</cp:lastModifiedBy>
  <cp:revision>74</cp:revision>
  <dcterms:created xsi:type="dcterms:W3CDTF">2014-09-12T17:04:59Z</dcterms:created>
  <dcterms:modified xsi:type="dcterms:W3CDTF">2019-03-12T07:07:40Z</dcterms:modified>
</cp:coreProperties>
</file>